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x="18288000" cy="10287000"/>
  <p:notesSz cx="6858000" cy="9144000"/>
  <p:embeddedFontLst>
    <p:embeddedFont>
      <p:font typeface="Anton" charset="1" panose="00000500000000000000"/>
      <p:regular r:id="rId33"/>
    </p:embeddedFont>
    <p:embeddedFont>
      <p:font typeface="Helios Bold" charset="1" panose="020B0704020202020204"/>
      <p:regular r:id="rId34"/>
    </p:embeddedFont>
    <p:embeddedFont>
      <p:font typeface="Klein Bold" charset="1" panose="02000503060000020004"/>
      <p:regular r:id="rId35"/>
    </p:embeddedFont>
    <p:embeddedFont>
      <p:font typeface="Fira Sans Bold" charset="1" panose="020B0803050000020004"/>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71761" y="180263"/>
            <a:ext cx="18266321" cy="9616514"/>
            <a:chOff x="0" y="0"/>
            <a:chExt cx="2321624" cy="1222246"/>
          </a:xfrm>
        </p:grpSpPr>
        <p:sp>
          <p:nvSpPr>
            <p:cNvPr name="Freeform 5" id="5"/>
            <p:cNvSpPr/>
            <p:nvPr/>
          </p:nvSpPr>
          <p:spPr>
            <a:xfrm flipH="false" flipV="false" rot="0">
              <a:off x="0" y="0"/>
              <a:ext cx="2321687" cy="1222227"/>
            </a:xfrm>
            <a:custGeom>
              <a:avLst/>
              <a:gdLst/>
              <a:ahLst/>
              <a:cxnLst/>
              <a:rect r="r" b="b" t="t" l="l"/>
              <a:pathLst>
                <a:path h="1222227" w="2321687">
                  <a:moveTo>
                    <a:pt x="0" y="0"/>
                  </a:moveTo>
                  <a:lnTo>
                    <a:pt x="2321687" y="0"/>
                  </a:lnTo>
                  <a:lnTo>
                    <a:pt x="2321687" y="1222227"/>
                  </a:lnTo>
                  <a:lnTo>
                    <a:pt x="0" y="1222227"/>
                  </a:lnTo>
                  <a:lnTo>
                    <a:pt x="0" y="0"/>
                  </a:lnTo>
                  <a:close/>
                </a:path>
              </a:pathLst>
            </a:custGeom>
            <a:blipFill>
              <a:blip r:embed="rId3">
                <a:alphaModFix amt="10999"/>
              </a:blip>
              <a:stretch>
                <a:fillRect l="-2" t="-44979" r="0" b="-44981"/>
              </a:stretch>
            </a:blipFill>
          </p:spPr>
        </p:sp>
      </p:grpSp>
      <p:sp>
        <p:nvSpPr>
          <p:cNvPr name="TextBox 6" id="6"/>
          <p:cNvSpPr txBox="true"/>
          <p:nvPr/>
        </p:nvSpPr>
        <p:spPr>
          <a:xfrm rot="0">
            <a:off x="1028700" y="390525"/>
            <a:ext cx="14229202" cy="6164132"/>
          </a:xfrm>
          <a:prstGeom prst="rect">
            <a:avLst/>
          </a:prstGeom>
        </p:spPr>
        <p:txBody>
          <a:bodyPr anchor="t" rtlCol="false" tIns="0" lIns="0" bIns="0" rIns="0">
            <a:spAutoFit/>
          </a:bodyPr>
          <a:lstStyle/>
          <a:p>
            <a:pPr algn="ctr">
              <a:lnSpc>
                <a:spcPts val="25157"/>
              </a:lnSpc>
            </a:pPr>
            <a:r>
              <a:rPr lang="en-US" sz="15339" spc="1104">
                <a:solidFill>
                  <a:srgbClr val="EFCA32"/>
                </a:solidFill>
                <a:latin typeface="Anton"/>
                <a:ea typeface="Anton"/>
                <a:cs typeface="Anton"/>
                <a:sym typeface="Anton"/>
              </a:rPr>
              <a:t>Budget Summary 2026</a:t>
            </a:r>
          </a:p>
        </p:txBody>
      </p:sp>
      <p:sp>
        <p:nvSpPr>
          <p:cNvPr name="TextBox 7" id="7"/>
          <p:cNvSpPr txBox="true"/>
          <p:nvPr/>
        </p:nvSpPr>
        <p:spPr>
          <a:xfrm rot="0">
            <a:off x="11911648" y="8643623"/>
            <a:ext cx="6182912" cy="1153155"/>
          </a:xfrm>
          <a:prstGeom prst="rect">
            <a:avLst/>
          </a:prstGeom>
        </p:spPr>
        <p:txBody>
          <a:bodyPr anchor="t" rtlCol="false" tIns="0" lIns="0" bIns="0" rIns="0">
            <a:spAutoFit/>
          </a:bodyPr>
          <a:lstStyle/>
          <a:p>
            <a:pPr algn="ctr">
              <a:lnSpc>
                <a:spcPts val="4599"/>
              </a:lnSpc>
            </a:pPr>
            <a:r>
              <a:rPr lang="en-US" b="true" sz="3236">
                <a:solidFill>
                  <a:srgbClr val="FFFFFF"/>
                </a:solidFill>
                <a:latin typeface="Helios Bold"/>
                <a:ea typeface="Helios Bold"/>
                <a:cs typeface="Helios Bold"/>
                <a:sym typeface="Helios Bold"/>
              </a:rPr>
              <a:t> Presented by  Arjun Mittal Founder &amp; CEO - Tax Advisory</a:t>
            </a:r>
          </a:p>
        </p:txBody>
      </p:sp>
      <p:grpSp>
        <p:nvGrpSpPr>
          <p:cNvPr name="Group 8" id="8"/>
          <p:cNvGrpSpPr/>
          <p:nvPr/>
        </p:nvGrpSpPr>
        <p:grpSpPr>
          <a:xfrm rot="0">
            <a:off x="14060665" y="6001344"/>
            <a:ext cx="2576808" cy="2576808"/>
            <a:chOff x="0" y="0"/>
            <a:chExt cx="3435745" cy="3435745"/>
          </a:xfrm>
        </p:grpSpPr>
        <p:grpSp>
          <p:nvGrpSpPr>
            <p:cNvPr name="Group 9" id="9"/>
            <p:cNvGrpSpPr/>
            <p:nvPr/>
          </p:nvGrpSpPr>
          <p:grpSpPr>
            <a:xfrm rot="0">
              <a:off x="0" y="0"/>
              <a:ext cx="3435745" cy="343574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A6A6A6">
                      <a:alpha val="100000"/>
                    </a:srgbClr>
                  </a:gs>
                  <a:gs pos="100000">
                    <a:srgbClr val="FFFFFF">
                      <a:alpha val="100000"/>
                    </a:srgbClr>
                  </a:gs>
                </a:gsLst>
                <a:path path="circle">
                  <a:fillToRect l="0" r="100000" t="0" b="100000"/>
                </a:path>
                <a:tileRect r="0" l="-100000" b="0" t="-100000"/>
              </a:gradFill>
            </p:spPr>
          </p:sp>
          <p:sp>
            <p:nvSpPr>
              <p:cNvPr name="TextBox 11" id="11"/>
              <p:cNvSpPr txBox="true"/>
              <p:nvPr/>
            </p:nvSpPr>
            <p:spPr>
              <a:xfrm>
                <a:off x="76200" y="38100"/>
                <a:ext cx="660400" cy="698500"/>
              </a:xfrm>
              <a:prstGeom prst="rect">
                <a:avLst/>
              </a:prstGeom>
            </p:spPr>
            <p:txBody>
              <a:bodyPr anchor="ctr" rtlCol="false" tIns="50800" lIns="50800" bIns="50800" rIns="50800"/>
              <a:lstStyle/>
              <a:p>
                <a:pPr algn="ctr">
                  <a:lnSpc>
                    <a:spcPts val="2660"/>
                  </a:lnSpc>
                </a:pPr>
              </a:p>
            </p:txBody>
          </p:sp>
        </p:grpSp>
        <p:grpSp>
          <p:nvGrpSpPr>
            <p:cNvPr name="Group 12" id="12"/>
            <p:cNvGrpSpPr/>
            <p:nvPr/>
          </p:nvGrpSpPr>
          <p:grpSpPr>
            <a:xfrm rot="0">
              <a:off x="10366" y="10366"/>
              <a:ext cx="3425379" cy="3425379"/>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38987" t="-11393" r="-52654" b="-176069"/>
                </a:stretch>
              </a:blipFill>
            </p:spPr>
          </p:sp>
        </p:gr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B0A0A"/>
        </a:solidFill>
      </p:bgPr>
    </p:bg>
    <p:spTree>
      <p:nvGrpSpPr>
        <p:cNvPr id="1" name=""/>
        <p:cNvGrpSpPr/>
        <p:nvPr/>
      </p:nvGrpSpPr>
      <p:grpSpPr>
        <a:xfrm>
          <a:off x="0" y="0"/>
          <a:ext cx="0" cy="0"/>
          <a:chOff x="0" y="0"/>
          <a:chExt cx="0" cy="0"/>
        </a:xfrm>
      </p:grpSpPr>
      <p:grpSp>
        <p:nvGrpSpPr>
          <p:cNvPr name="Group 2" id="2"/>
          <p:cNvGrpSpPr/>
          <p:nvPr/>
        </p:nvGrpSpPr>
        <p:grpSpPr>
          <a:xfrm rot="0">
            <a:off x="0" y="-60007"/>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630952" y="229313"/>
            <a:ext cx="2391342" cy="1329612"/>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844247" y="2574870"/>
            <a:ext cx="16500445" cy="6527827"/>
          </a:xfrm>
          <a:prstGeom prst="rect">
            <a:avLst/>
          </a:prstGeom>
        </p:spPr>
        <p:txBody>
          <a:bodyPr anchor="t" rtlCol="false" tIns="0" lIns="0" bIns="0" rIns="0">
            <a:spAutoFit/>
          </a:bodyPr>
          <a:lstStyle/>
          <a:p>
            <a:pPr algn="l" marL="1055333" indent="-527667" lvl="1">
              <a:lnSpc>
                <a:spcPts val="8749"/>
              </a:lnSpc>
              <a:buFont typeface="Arial"/>
              <a:buChar char="•"/>
            </a:pPr>
            <a:r>
              <a:rPr lang="en-US" b="true" sz="4888" spc="351">
                <a:solidFill>
                  <a:srgbClr val="FFFFFF"/>
                </a:solidFill>
                <a:latin typeface="Klein Bold"/>
                <a:ea typeface="Klein Bold"/>
                <a:cs typeface="Klein Bold"/>
                <a:sym typeface="Klein Bold"/>
              </a:rPr>
              <a:t>The simplified Income Tax Rules and Forms will be notified shortly, giving adequate time to taxpayers to acquaint themselves with its requirements. The forms have b</a:t>
            </a:r>
            <a:r>
              <a:rPr lang="en-US" b="true" sz="4888" spc="351">
                <a:solidFill>
                  <a:srgbClr val="FFFFFF"/>
                </a:solidFill>
                <a:latin typeface="Klein Bold"/>
                <a:ea typeface="Klein Bold"/>
                <a:cs typeface="Klein Bold"/>
                <a:sym typeface="Klein Bold"/>
              </a:rPr>
              <a:t>een redesigned such that ordinary citizens can comply without difficulty.</a:t>
            </a:r>
          </a:p>
        </p:txBody>
      </p:sp>
      <p:sp>
        <p:nvSpPr>
          <p:cNvPr name="TextBox 7" id="7"/>
          <p:cNvSpPr txBox="true"/>
          <p:nvPr/>
        </p:nvSpPr>
        <p:spPr>
          <a:xfrm rot="0">
            <a:off x="3468476" y="381782"/>
            <a:ext cx="11251988" cy="2292402"/>
          </a:xfrm>
          <a:prstGeom prst="rect">
            <a:avLst/>
          </a:prstGeom>
        </p:spPr>
        <p:txBody>
          <a:bodyPr anchor="t" rtlCol="false" tIns="0" lIns="0" bIns="0" rIns="0">
            <a:spAutoFit/>
          </a:bodyPr>
          <a:lstStyle/>
          <a:p>
            <a:pPr algn="ctr">
              <a:lnSpc>
                <a:spcPts val="9094"/>
              </a:lnSpc>
            </a:pPr>
            <a:r>
              <a:rPr lang="en-US" b="true" sz="6995">
                <a:solidFill>
                  <a:srgbClr val="FFDE59"/>
                </a:solidFill>
                <a:latin typeface="Klein Bold"/>
                <a:ea typeface="Klein Bold"/>
                <a:cs typeface="Klein Bold"/>
                <a:sym typeface="Klein Bold"/>
              </a:rPr>
              <a:t>New redesigned ITR forms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B0A0A"/>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sp>
        <p:nvSpPr>
          <p:cNvPr name="TextBox 4" id="4"/>
          <p:cNvSpPr txBox="true"/>
          <p:nvPr/>
        </p:nvSpPr>
        <p:spPr>
          <a:xfrm rot="0">
            <a:off x="966494" y="2324013"/>
            <a:ext cx="16292806" cy="7263102"/>
          </a:xfrm>
          <a:prstGeom prst="rect">
            <a:avLst/>
          </a:prstGeom>
        </p:spPr>
        <p:txBody>
          <a:bodyPr anchor="t" rtlCol="false" tIns="0" lIns="0" bIns="0" rIns="0">
            <a:spAutoFit/>
          </a:bodyPr>
          <a:lstStyle/>
          <a:p>
            <a:pPr algn="l">
              <a:lnSpc>
                <a:spcPts val="7257"/>
              </a:lnSpc>
            </a:pPr>
            <a:r>
              <a:rPr lang="en-US" b="true" sz="3557" spc="316">
                <a:solidFill>
                  <a:srgbClr val="FFFFFF"/>
                </a:solidFill>
                <a:latin typeface="Klein Bold"/>
                <a:ea typeface="Klein Bold"/>
                <a:cs typeface="Klein Bold"/>
                <a:sym typeface="Klein Bold"/>
              </a:rPr>
              <a:t>Small taxpayers like students, young professionals, tech employees, and relocated NRIs will get a one-time six-month window to disclose foreign assets. Undisclosed assets/income up to ₹1 crore can be regularised by paying 30% tax plus 30% penalty, with immunity from prosecution. Those who disclosed income but missed declaring foreign assets up to ₹5 crore can get full immunity by paying a ₹1 lakh fee.</a:t>
            </a:r>
          </a:p>
        </p:txBody>
      </p:sp>
      <p:grpSp>
        <p:nvGrpSpPr>
          <p:cNvPr name="Group 5" id="5"/>
          <p:cNvGrpSpPr/>
          <p:nvPr/>
        </p:nvGrpSpPr>
        <p:grpSpPr>
          <a:xfrm rot="0">
            <a:off x="15654552" y="229313"/>
            <a:ext cx="2367742" cy="1316490"/>
            <a:chOff x="0" y="0"/>
            <a:chExt cx="2321624" cy="1290848"/>
          </a:xfrm>
        </p:grpSpPr>
        <p:sp>
          <p:nvSpPr>
            <p:cNvPr name="Freeform 6" id="6"/>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7" id="7"/>
          <p:cNvSpPr txBox="true"/>
          <p:nvPr/>
        </p:nvSpPr>
        <p:spPr>
          <a:xfrm rot="0">
            <a:off x="4301444" y="95963"/>
            <a:ext cx="10094296" cy="2135608"/>
          </a:xfrm>
          <a:prstGeom prst="rect">
            <a:avLst/>
          </a:prstGeom>
        </p:spPr>
        <p:txBody>
          <a:bodyPr anchor="t" rtlCol="false" tIns="0" lIns="0" bIns="0" rIns="0">
            <a:spAutoFit/>
          </a:bodyPr>
          <a:lstStyle/>
          <a:p>
            <a:pPr algn="ctr">
              <a:lnSpc>
                <a:spcPts val="8554"/>
              </a:lnSpc>
            </a:pPr>
            <a:r>
              <a:rPr lang="en-US" b="true" sz="6110" spc="-342">
                <a:solidFill>
                  <a:srgbClr val="FFDE59"/>
                </a:solidFill>
                <a:latin typeface="Klein Bold"/>
                <a:ea typeface="Klein Bold"/>
                <a:cs typeface="Klein Bold"/>
                <a:sym typeface="Klein Bold"/>
              </a:rPr>
              <a:t>Relief for students, young professionals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589" y="8769"/>
            <a:ext cx="18272411" cy="10278231"/>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9218"/>
              </a:stretch>
            </a:blipFill>
          </p:spPr>
        </p:sp>
      </p:grpSp>
      <p:grpSp>
        <p:nvGrpSpPr>
          <p:cNvPr name="Group 4" id="4"/>
          <p:cNvGrpSpPr/>
          <p:nvPr/>
        </p:nvGrpSpPr>
        <p:grpSpPr>
          <a:xfrm rot="0">
            <a:off x="15654552" y="229313"/>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3115514" y="436651"/>
            <a:ext cx="11368196" cy="1109064"/>
          </a:xfrm>
          <a:prstGeom prst="rect">
            <a:avLst/>
          </a:prstGeom>
        </p:spPr>
        <p:txBody>
          <a:bodyPr anchor="t" rtlCol="false" tIns="0" lIns="0" bIns="0" rIns="0">
            <a:spAutoFit/>
          </a:bodyPr>
          <a:lstStyle/>
          <a:p>
            <a:pPr algn="ctr">
              <a:lnSpc>
                <a:spcPts val="8720"/>
              </a:lnSpc>
              <a:spcBef>
                <a:spcPct val="0"/>
              </a:spcBef>
            </a:pPr>
            <a:r>
              <a:rPr lang="en-US" b="true" sz="7265">
                <a:solidFill>
                  <a:srgbClr val="FFDE59"/>
                </a:solidFill>
                <a:latin typeface="Fira Sans Bold"/>
                <a:ea typeface="Fira Sans Bold"/>
                <a:cs typeface="Fira Sans Bold"/>
                <a:sym typeface="Fira Sans Bold"/>
              </a:rPr>
              <a:t>Reduction in TCS</a:t>
            </a:r>
          </a:p>
        </p:txBody>
      </p:sp>
      <p:sp>
        <p:nvSpPr>
          <p:cNvPr name="TextBox 7" id="7"/>
          <p:cNvSpPr txBox="true"/>
          <p:nvPr/>
        </p:nvSpPr>
        <p:spPr>
          <a:xfrm rot="0">
            <a:off x="248853" y="1747095"/>
            <a:ext cx="17805883" cy="7511205"/>
          </a:xfrm>
          <a:prstGeom prst="rect">
            <a:avLst/>
          </a:prstGeom>
        </p:spPr>
        <p:txBody>
          <a:bodyPr anchor="t" rtlCol="false" tIns="0" lIns="0" bIns="0" rIns="0">
            <a:spAutoFit/>
          </a:bodyPr>
          <a:lstStyle/>
          <a:p>
            <a:pPr algn="just">
              <a:lnSpc>
                <a:spcPts val="7516"/>
              </a:lnSpc>
            </a:pPr>
            <a:r>
              <a:rPr lang="en-US" b="true" sz="3998" spc="183">
                <a:solidFill>
                  <a:srgbClr val="FFFFFF"/>
                </a:solidFill>
                <a:latin typeface="Klein Bold"/>
                <a:ea typeface="Klein Bold"/>
                <a:cs typeface="Klein Bold"/>
                <a:sym typeface="Klein Bold"/>
              </a:rPr>
              <a:t>“The reduction of TCS to 2% is a significant relief for family businesses and family offices, particularly where overseas remittances are part of routine treas</a:t>
            </a:r>
            <a:r>
              <a:rPr lang="en-US" b="true" sz="3998" spc="183">
                <a:solidFill>
                  <a:srgbClr val="FFFFFF"/>
                </a:solidFill>
                <a:latin typeface="Klein Bold"/>
                <a:ea typeface="Klein Bold"/>
                <a:cs typeface="Klein Bold"/>
                <a:sym typeface="Klein Bold"/>
              </a:rPr>
              <a:t>ury, education, medical expenses, and travel etc. While TCS was always adjustable against final tax liability, the lower rate improves cash‑flow efficiency and reduces the working capital impact that families were increasingly concerned about,” says Surabhi Marwah, Tax Partner, EY India.</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589" y="8769"/>
            <a:ext cx="18272411" cy="10278231"/>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9218"/>
              </a:stretch>
            </a:blipFill>
          </p:spPr>
        </p:sp>
      </p:grpSp>
      <p:grpSp>
        <p:nvGrpSpPr>
          <p:cNvPr name="Group 4" id="4"/>
          <p:cNvGrpSpPr/>
          <p:nvPr/>
        </p:nvGrpSpPr>
        <p:grpSpPr>
          <a:xfrm rot="0">
            <a:off x="15654552" y="229313"/>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2423708" y="582294"/>
            <a:ext cx="13456172" cy="883287"/>
          </a:xfrm>
          <a:prstGeom prst="rect">
            <a:avLst/>
          </a:prstGeom>
        </p:spPr>
        <p:txBody>
          <a:bodyPr anchor="t" rtlCol="false" tIns="0" lIns="0" bIns="0" rIns="0">
            <a:spAutoFit/>
          </a:bodyPr>
          <a:lstStyle/>
          <a:p>
            <a:pPr algn="ctr">
              <a:lnSpc>
                <a:spcPts val="6929"/>
              </a:lnSpc>
              <a:spcBef>
                <a:spcPct val="0"/>
              </a:spcBef>
            </a:pPr>
            <a:r>
              <a:rPr lang="en-US" b="true" sz="5773">
                <a:solidFill>
                  <a:srgbClr val="FFDE59"/>
                </a:solidFill>
                <a:latin typeface="Fira Sans Bold"/>
                <a:ea typeface="Fira Sans Bold"/>
                <a:cs typeface="Fira Sans Bold"/>
                <a:sym typeface="Fira Sans Bold"/>
              </a:rPr>
              <a:t>Rationalizing Penalty and Prosecution</a:t>
            </a:r>
          </a:p>
        </p:txBody>
      </p:sp>
      <p:sp>
        <p:nvSpPr>
          <p:cNvPr name="TextBox 7" id="7"/>
          <p:cNvSpPr txBox="true"/>
          <p:nvPr/>
        </p:nvSpPr>
        <p:spPr>
          <a:xfrm rot="0">
            <a:off x="488455" y="1756557"/>
            <a:ext cx="17799545" cy="7843707"/>
          </a:xfrm>
          <a:prstGeom prst="rect">
            <a:avLst/>
          </a:prstGeom>
        </p:spPr>
        <p:txBody>
          <a:bodyPr anchor="t" rtlCol="false" tIns="0" lIns="0" bIns="0" rIns="0">
            <a:spAutoFit/>
          </a:bodyPr>
          <a:lstStyle/>
          <a:p>
            <a:pPr algn="l">
              <a:lnSpc>
                <a:spcPts val="6980"/>
              </a:lnSpc>
            </a:pPr>
            <a:r>
              <a:rPr lang="en-US" b="true" sz="3713" spc="170">
                <a:solidFill>
                  <a:srgbClr val="FFFFFF"/>
                </a:solidFill>
                <a:latin typeface="Klein Bold"/>
                <a:ea typeface="Klein Bold"/>
                <a:cs typeface="Klein Bold"/>
                <a:sym typeface="Klein Bold"/>
              </a:rPr>
              <a:t>Government ne litigation kam karne aur ease of doing business</a:t>
            </a:r>
            <a:r>
              <a:rPr lang="en-US" b="true" sz="3713" spc="170">
                <a:solidFill>
                  <a:srgbClr val="FFFFFF"/>
                </a:solidFill>
                <a:latin typeface="Klein Bold"/>
                <a:ea typeface="Klein Bold"/>
                <a:cs typeface="Klein Bold"/>
                <a:sym typeface="Klein Bold"/>
              </a:rPr>
              <a:t> improve karne ke liye major reforms announce kiye hain. Assessment aur penalty process ko merge kiya jayega, appeal ke dauran interest relief milega, pre-deposit kam hoga, aur reassessment ke baad bhi return update karne ka option diya gaya hai. Misreporting cases mein bhi immunity framework extend hoga, technical defaults ko fee mein convert kiya jayega, chhote offences decriminalise honge, aur foreign asset non-disclosure par relief provide kiya jayega.</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4009973" y="205327"/>
            <a:ext cx="10942172" cy="1987238"/>
          </a:xfrm>
          <a:prstGeom prst="rect">
            <a:avLst/>
          </a:prstGeom>
        </p:spPr>
        <p:txBody>
          <a:bodyPr anchor="t" rtlCol="false" tIns="0" lIns="0" bIns="0" rIns="0">
            <a:spAutoFit/>
          </a:bodyPr>
          <a:lstStyle/>
          <a:p>
            <a:pPr algn="ctr">
              <a:lnSpc>
                <a:spcPts val="7810"/>
              </a:lnSpc>
              <a:spcBef>
                <a:spcPct val="0"/>
              </a:spcBef>
            </a:pPr>
            <a:r>
              <a:rPr lang="en-US" b="true" sz="6508" spc="318">
                <a:solidFill>
                  <a:srgbClr val="FFDE59"/>
                </a:solidFill>
                <a:latin typeface="Fira Sans Bold"/>
                <a:ea typeface="Fira Sans Bold"/>
                <a:cs typeface="Fira Sans Bold"/>
                <a:sym typeface="Fira Sans Bold"/>
              </a:rPr>
              <a:t>NRI investments in stock markets</a:t>
            </a:r>
          </a:p>
        </p:txBody>
      </p:sp>
      <p:sp>
        <p:nvSpPr>
          <p:cNvPr name="TextBox 7" id="7"/>
          <p:cNvSpPr txBox="true"/>
          <p:nvPr/>
        </p:nvSpPr>
        <p:spPr>
          <a:xfrm rot="0">
            <a:off x="261607" y="2286205"/>
            <a:ext cx="18026393" cy="6972095"/>
          </a:xfrm>
          <a:prstGeom prst="rect">
            <a:avLst/>
          </a:prstGeom>
        </p:spPr>
        <p:txBody>
          <a:bodyPr anchor="t" rtlCol="false" tIns="0" lIns="0" bIns="0" rIns="0">
            <a:spAutoFit/>
          </a:bodyPr>
          <a:lstStyle/>
          <a:p>
            <a:pPr algn="l">
              <a:lnSpc>
                <a:spcPts val="6206"/>
              </a:lnSpc>
            </a:pPr>
            <a:r>
              <a:rPr lang="en-US" b="true" sz="3301" spc="151">
                <a:solidFill>
                  <a:srgbClr val="FFFFFF"/>
                </a:solidFill>
                <a:latin typeface="Klein Bold"/>
                <a:ea typeface="Klein Bold"/>
                <a:cs typeface="Klein Bold"/>
                <a:sym typeface="Klein Bold"/>
              </a:rPr>
              <a:t>“Individual persons resident outside India w</a:t>
            </a:r>
            <a:r>
              <a:rPr lang="en-US" b="true" sz="3301" spc="151">
                <a:solidFill>
                  <a:srgbClr val="FFFFFF"/>
                </a:solidFill>
                <a:latin typeface="Klein Bold"/>
                <a:ea typeface="Klein Bold"/>
                <a:cs typeface="Klein Bold"/>
                <a:sym typeface="Klein Bold"/>
              </a:rPr>
              <a:t>ill be permitted to invest in Indian equities through the Portfolio Investment Scheme with higher limits. The individual investment cap is being raised from 5% to 10%, while the aggregate limit for all such investors will increase from 10% to 24%. These increases enable foreign investors to build more substantial positions in Indian companies, which could enhance market efficiency, broaden the shareholder base, and foster stronger long-term investment in Indian capital markets,” says Tanvi Kanchan, Associate Director &amp; Head - NRI Business, Anand Rathi Share and Stock Brokers Limited.</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3373454" y="360930"/>
            <a:ext cx="11541092" cy="2216918"/>
          </a:xfrm>
          <a:prstGeom prst="rect">
            <a:avLst/>
          </a:prstGeom>
        </p:spPr>
        <p:txBody>
          <a:bodyPr anchor="t" rtlCol="false" tIns="0" lIns="0" bIns="0" rIns="0">
            <a:spAutoFit/>
          </a:bodyPr>
          <a:lstStyle/>
          <a:p>
            <a:pPr algn="ctr">
              <a:lnSpc>
                <a:spcPts val="8725"/>
              </a:lnSpc>
              <a:spcBef>
                <a:spcPct val="0"/>
              </a:spcBef>
            </a:pPr>
            <a:r>
              <a:rPr lang="en-US" b="true" sz="7271" spc="-152">
                <a:solidFill>
                  <a:srgbClr val="FFDE59"/>
                </a:solidFill>
                <a:latin typeface="Fira Sans Bold"/>
                <a:ea typeface="Fira Sans Bold"/>
                <a:cs typeface="Fira Sans Bold"/>
                <a:sym typeface="Fira Sans Bold"/>
              </a:rPr>
              <a:t>What are the latest income tax slabs?</a:t>
            </a:r>
          </a:p>
        </p:txBody>
      </p:sp>
      <p:sp>
        <p:nvSpPr>
          <p:cNvPr name="TextBox 7" id="7"/>
          <p:cNvSpPr txBox="true"/>
          <p:nvPr/>
        </p:nvSpPr>
        <p:spPr>
          <a:xfrm rot="0">
            <a:off x="650895" y="2495367"/>
            <a:ext cx="17356982" cy="7358077"/>
          </a:xfrm>
          <a:prstGeom prst="rect">
            <a:avLst/>
          </a:prstGeom>
        </p:spPr>
        <p:txBody>
          <a:bodyPr anchor="t" rtlCol="false" tIns="0" lIns="0" bIns="0" rIns="0">
            <a:spAutoFit/>
          </a:bodyPr>
          <a:lstStyle/>
          <a:p>
            <a:pPr algn="l">
              <a:lnSpc>
                <a:spcPts val="8433"/>
              </a:lnSpc>
            </a:pPr>
            <a:r>
              <a:rPr lang="en-US" b="true" sz="4485" spc="206">
                <a:solidFill>
                  <a:srgbClr val="FFFFFF"/>
                </a:solidFill>
                <a:latin typeface="Klein Bold"/>
                <a:ea typeface="Klein Bold"/>
                <a:cs typeface="Klein Bold"/>
                <a:sym typeface="Klein Bold"/>
              </a:rPr>
              <a:t>Under the new income tax</a:t>
            </a:r>
            <a:r>
              <a:rPr lang="en-US" b="true" sz="4485" spc="206">
                <a:solidFill>
                  <a:srgbClr val="FFFFFF"/>
                </a:solidFill>
                <a:latin typeface="Klein Bold"/>
                <a:ea typeface="Klein Bold"/>
                <a:cs typeface="Klein Bold"/>
                <a:sym typeface="Klein Bold"/>
              </a:rPr>
              <a:t> regime for FY 2026–27, income up to Rs 4 lakh is fully exempt (due to basic exemption), after which tax rates rise gradually in slabs—5% on Rs 4–8 lakh, 10% on Rs 8–12 lakh, 15% on Rs 12–16 lakh, 20% on Rs 16–20 lakh, 25% on Rs 20–24 lakh, and 30% (the highest tax slab) on income above Rs 24 lakh.</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3373454" y="360930"/>
            <a:ext cx="11541092" cy="2216918"/>
          </a:xfrm>
          <a:prstGeom prst="rect">
            <a:avLst/>
          </a:prstGeom>
        </p:spPr>
        <p:txBody>
          <a:bodyPr anchor="t" rtlCol="false" tIns="0" lIns="0" bIns="0" rIns="0">
            <a:spAutoFit/>
          </a:bodyPr>
          <a:lstStyle/>
          <a:p>
            <a:pPr algn="ctr">
              <a:lnSpc>
                <a:spcPts val="8725"/>
              </a:lnSpc>
              <a:spcBef>
                <a:spcPct val="0"/>
              </a:spcBef>
            </a:pPr>
            <a:r>
              <a:rPr lang="en-US" b="true" sz="7271" spc="-152">
                <a:solidFill>
                  <a:srgbClr val="FFDE59"/>
                </a:solidFill>
                <a:latin typeface="Fira Sans Bold"/>
                <a:ea typeface="Fira Sans Bold"/>
                <a:cs typeface="Fira Sans Bold"/>
                <a:sym typeface="Fira Sans Bold"/>
              </a:rPr>
              <a:t> What does small taxpayer relief mean?</a:t>
            </a:r>
          </a:p>
        </p:txBody>
      </p:sp>
      <p:sp>
        <p:nvSpPr>
          <p:cNvPr name="TextBox 7" id="7"/>
          <p:cNvSpPr txBox="true"/>
          <p:nvPr/>
        </p:nvSpPr>
        <p:spPr>
          <a:xfrm rot="0">
            <a:off x="650895" y="2495367"/>
            <a:ext cx="17356982" cy="6293765"/>
          </a:xfrm>
          <a:prstGeom prst="rect">
            <a:avLst/>
          </a:prstGeom>
        </p:spPr>
        <p:txBody>
          <a:bodyPr anchor="t" rtlCol="false" tIns="0" lIns="0" bIns="0" rIns="0">
            <a:spAutoFit/>
          </a:bodyPr>
          <a:lstStyle/>
          <a:p>
            <a:pPr algn="l">
              <a:lnSpc>
                <a:spcPts val="8433"/>
              </a:lnSpc>
            </a:pPr>
            <a:r>
              <a:rPr lang="en-US" b="true" sz="4485" spc="206">
                <a:solidFill>
                  <a:srgbClr val="FFFFFF"/>
                </a:solidFill>
                <a:latin typeface="Klein Bold"/>
                <a:ea typeface="Klein Bold"/>
                <a:cs typeface="Klein Bold"/>
                <a:sym typeface="Klein Bold"/>
              </a:rPr>
              <a:t>“Small tax</a:t>
            </a:r>
            <a:r>
              <a:rPr lang="en-US" b="true" sz="4485" spc="206">
                <a:solidFill>
                  <a:srgbClr val="FFFFFF"/>
                </a:solidFill>
                <a:latin typeface="Klein Bold"/>
                <a:ea typeface="Klein Bold"/>
                <a:cs typeface="Klein Bold"/>
                <a:sym typeface="Klein Bold"/>
              </a:rPr>
              <a:t> payers can avail rule based lower/ nil tax deduction without filing an application for lower withholding certificate. This is in line with the government’s policy of ease of compliance and is an issue that has been making then rounds for years,” says Surabhi Marwah, Tax Partner, EY India.</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2763125" y="791583"/>
            <a:ext cx="12761751" cy="1220431"/>
          </a:xfrm>
          <a:prstGeom prst="rect">
            <a:avLst/>
          </a:prstGeom>
        </p:spPr>
        <p:txBody>
          <a:bodyPr anchor="t" rtlCol="false" tIns="0" lIns="0" bIns="0" rIns="0">
            <a:spAutoFit/>
          </a:bodyPr>
          <a:lstStyle/>
          <a:p>
            <a:pPr algn="ctr">
              <a:lnSpc>
                <a:spcPts val="9648"/>
              </a:lnSpc>
              <a:spcBef>
                <a:spcPct val="0"/>
              </a:spcBef>
            </a:pPr>
            <a:r>
              <a:rPr lang="en-US" b="true" sz="8040" spc="-168">
                <a:solidFill>
                  <a:srgbClr val="FFDE59"/>
                </a:solidFill>
                <a:latin typeface="Fira Sans Bold"/>
                <a:ea typeface="Fira Sans Bold"/>
                <a:cs typeface="Fira Sans Bold"/>
                <a:sym typeface="Fira Sans Bold"/>
              </a:rPr>
              <a:t>TDS changes</a:t>
            </a:r>
          </a:p>
        </p:txBody>
      </p:sp>
      <p:sp>
        <p:nvSpPr>
          <p:cNvPr name="TextBox 7" id="7"/>
          <p:cNvSpPr txBox="true"/>
          <p:nvPr/>
        </p:nvSpPr>
        <p:spPr>
          <a:xfrm rot="0">
            <a:off x="465509" y="2153734"/>
            <a:ext cx="17688276" cy="7104566"/>
          </a:xfrm>
          <a:prstGeom prst="rect">
            <a:avLst/>
          </a:prstGeom>
        </p:spPr>
        <p:txBody>
          <a:bodyPr anchor="t" rtlCol="false" tIns="0" lIns="0" bIns="0" rIns="0">
            <a:spAutoFit/>
          </a:bodyPr>
          <a:lstStyle/>
          <a:p>
            <a:pPr algn="l">
              <a:lnSpc>
                <a:spcPts val="9506"/>
              </a:lnSpc>
            </a:pPr>
            <a:r>
              <a:rPr lang="en-US" b="true" sz="5056" spc="232">
                <a:solidFill>
                  <a:srgbClr val="FFFFFF"/>
                </a:solidFill>
                <a:latin typeface="Klein Bold"/>
                <a:ea typeface="Klein Bold"/>
                <a:cs typeface="Klein Bold"/>
                <a:sym typeface="Klein Bold"/>
              </a:rPr>
              <a:t>“Supply of</a:t>
            </a:r>
            <a:r>
              <a:rPr lang="en-US" b="true" sz="5056" spc="232">
                <a:solidFill>
                  <a:srgbClr val="FFFFFF"/>
                </a:solidFill>
                <a:latin typeface="Klein Bold"/>
                <a:ea typeface="Klein Bold"/>
                <a:cs typeface="Klein Bold"/>
                <a:sym typeface="Klein Bold"/>
              </a:rPr>
              <a:t> manpower services is proposed to be specifically brought within the ambit of payment contractors for the purpose of TDS to avoid ambiguity. Thus TDS on these services will be at the rate of either 1% or 2% only,” FM Sitharaman said.</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3373454" y="360930"/>
            <a:ext cx="11541092" cy="2216918"/>
          </a:xfrm>
          <a:prstGeom prst="rect">
            <a:avLst/>
          </a:prstGeom>
        </p:spPr>
        <p:txBody>
          <a:bodyPr anchor="t" rtlCol="false" tIns="0" lIns="0" bIns="0" rIns="0">
            <a:spAutoFit/>
          </a:bodyPr>
          <a:lstStyle/>
          <a:p>
            <a:pPr algn="ctr">
              <a:lnSpc>
                <a:spcPts val="8725"/>
              </a:lnSpc>
              <a:spcBef>
                <a:spcPct val="0"/>
              </a:spcBef>
            </a:pPr>
            <a:r>
              <a:rPr lang="en-US" b="true" sz="7271" spc="-152">
                <a:solidFill>
                  <a:srgbClr val="FFDE59"/>
                </a:solidFill>
                <a:latin typeface="Fira Sans Bold"/>
                <a:ea typeface="Fira Sans Bold"/>
                <a:cs typeface="Fira Sans Bold"/>
                <a:sym typeface="Fira Sans Bold"/>
              </a:rPr>
              <a:t>International standards and Income Tax Act</a:t>
            </a:r>
          </a:p>
        </p:txBody>
      </p:sp>
      <p:sp>
        <p:nvSpPr>
          <p:cNvPr name="TextBox 7" id="7"/>
          <p:cNvSpPr txBox="true"/>
          <p:nvPr/>
        </p:nvSpPr>
        <p:spPr>
          <a:xfrm rot="0">
            <a:off x="392555" y="2620988"/>
            <a:ext cx="17502891" cy="6025535"/>
          </a:xfrm>
          <a:prstGeom prst="rect">
            <a:avLst/>
          </a:prstGeom>
        </p:spPr>
        <p:txBody>
          <a:bodyPr anchor="t" rtlCol="false" tIns="0" lIns="0" bIns="0" rIns="0">
            <a:spAutoFit/>
          </a:bodyPr>
          <a:lstStyle/>
          <a:p>
            <a:pPr algn="l">
              <a:lnSpc>
                <a:spcPts val="8069"/>
              </a:lnSpc>
            </a:pPr>
            <a:r>
              <a:rPr lang="en-US" b="true" sz="4292" spc="197">
                <a:solidFill>
                  <a:srgbClr val="FFFFFF"/>
                </a:solidFill>
                <a:latin typeface="Klein Bold"/>
                <a:ea typeface="Klein Bold"/>
                <a:cs typeface="Klein Bold"/>
                <a:sym typeface="Klein Bold"/>
              </a:rPr>
              <a:t>Globally, tax</a:t>
            </a:r>
            <a:r>
              <a:rPr lang="en-US" b="true" sz="4292" spc="197">
                <a:solidFill>
                  <a:srgbClr val="FFFFFF"/>
                </a:solidFill>
                <a:latin typeface="Klein Bold"/>
                <a:ea typeface="Klein Bold"/>
                <a:cs typeface="Klein Bold"/>
                <a:sym typeface="Klein Bold"/>
              </a:rPr>
              <a:t> law simplification efforts in countries like the UK and Australia showed that while language became clearer, the overall length of tax laws increased. These experiences highlight the need to balance simplicity with legal clarity. Therefore, reforms now aim at both linguistic simplification and structural rationalisation.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3631794" y="360930"/>
            <a:ext cx="11541092" cy="2216918"/>
          </a:xfrm>
          <a:prstGeom prst="rect">
            <a:avLst/>
          </a:prstGeom>
        </p:spPr>
        <p:txBody>
          <a:bodyPr anchor="t" rtlCol="false" tIns="0" lIns="0" bIns="0" rIns="0">
            <a:spAutoFit/>
          </a:bodyPr>
          <a:lstStyle/>
          <a:p>
            <a:pPr algn="ctr">
              <a:lnSpc>
                <a:spcPts val="8725"/>
              </a:lnSpc>
              <a:spcBef>
                <a:spcPct val="0"/>
              </a:spcBef>
            </a:pPr>
            <a:r>
              <a:rPr lang="en-US" b="true" sz="7271" spc="-152">
                <a:solidFill>
                  <a:srgbClr val="FFDE59"/>
                </a:solidFill>
                <a:latin typeface="Fira Sans Bold"/>
                <a:ea typeface="Fira Sans Bold"/>
                <a:cs typeface="Fira Sans Bold"/>
                <a:sym typeface="Fira Sans Bold"/>
              </a:rPr>
              <a:t> New tax regime for cooperative societies</a:t>
            </a:r>
          </a:p>
        </p:txBody>
      </p:sp>
      <p:sp>
        <p:nvSpPr>
          <p:cNvPr name="TextBox 7" id="7"/>
          <p:cNvSpPr txBox="true"/>
          <p:nvPr/>
        </p:nvSpPr>
        <p:spPr>
          <a:xfrm rot="0">
            <a:off x="392555" y="2790032"/>
            <a:ext cx="17502891" cy="4392610"/>
          </a:xfrm>
          <a:prstGeom prst="rect">
            <a:avLst/>
          </a:prstGeom>
        </p:spPr>
        <p:txBody>
          <a:bodyPr anchor="t" rtlCol="false" tIns="0" lIns="0" bIns="0" rIns="0">
            <a:spAutoFit/>
          </a:bodyPr>
          <a:lstStyle/>
          <a:p>
            <a:pPr algn="l">
              <a:lnSpc>
                <a:spcPts val="8887"/>
              </a:lnSpc>
            </a:pPr>
            <a:r>
              <a:rPr lang="en-US" b="true" sz="4727" spc="217">
                <a:solidFill>
                  <a:srgbClr val="FFFFFF"/>
                </a:solidFill>
                <a:latin typeface="Klein Bold"/>
                <a:ea typeface="Klein Bold"/>
                <a:cs typeface="Klein Bold"/>
                <a:sym typeface="Klein Bold"/>
              </a:rPr>
              <a:t>“I</a:t>
            </a:r>
            <a:r>
              <a:rPr lang="en-US" b="true" sz="4727" spc="217">
                <a:solidFill>
                  <a:srgbClr val="FFFFFF"/>
                </a:solidFill>
                <a:latin typeface="Klein Bold"/>
                <a:ea typeface="Klein Bold"/>
                <a:cs typeface="Klein Bold"/>
                <a:sym typeface="Klein Bold"/>
              </a:rPr>
              <a:t> propose to allow inter cooperative society dividend income as deduction under the new tax regime, to the extent it is further distributed to its members,” aid FM Sitharaman.</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2423340" y="482753"/>
            <a:ext cx="13441321" cy="2148945"/>
          </a:xfrm>
          <a:prstGeom prst="rect">
            <a:avLst/>
          </a:prstGeom>
        </p:spPr>
        <p:txBody>
          <a:bodyPr anchor="t" rtlCol="false" tIns="0" lIns="0" bIns="0" rIns="0">
            <a:spAutoFit/>
          </a:bodyPr>
          <a:lstStyle/>
          <a:p>
            <a:pPr algn="ctr">
              <a:lnSpc>
                <a:spcPts val="8494"/>
              </a:lnSpc>
              <a:spcBef>
                <a:spcPct val="0"/>
              </a:spcBef>
            </a:pPr>
            <a:r>
              <a:rPr lang="en-US" b="true" sz="7078" spc="-148">
                <a:solidFill>
                  <a:srgbClr val="FFDE59"/>
                </a:solidFill>
                <a:latin typeface="Fira Sans Bold"/>
                <a:ea typeface="Fira Sans Bold"/>
                <a:cs typeface="Fira Sans Bold"/>
                <a:sym typeface="Fira Sans Bold"/>
              </a:rPr>
              <a:t>Deadline to file revised returns changed</a:t>
            </a:r>
          </a:p>
        </p:txBody>
      </p:sp>
      <p:sp>
        <p:nvSpPr>
          <p:cNvPr name="TextBox 7" id="7"/>
          <p:cNvSpPr txBox="true"/>
          <p:nvPr/>
        </p:nvSpPr>
        <p:spPr>
          <a:xfrm rot="0">
            <a:off x="569246" y="2640139"/>
            <a:ext cx="17149508" cy="6478846"/>
          </a:xfrm>
          <a:prstGeom prst="rect">
            <a:avLst/>
          </a:prstGeom>
        </p:spPr>
        <p:txBody>
          <a:bodyPr anchor="t" rtlCol="false" tIns="0" lIns="0" bIns="0" rIns="0">
            <a:spAutoFit/>
          </a:bodyPr>
          <a:lstStyle/>
          <a:p>
            <a:pPr algn="l">
              <a:lnSpc>
                <a:spcPts val="8679"/>
              </a:lnSpc>
            </a:pPr>
            <a:r>
              <a:rPr lang="en-US" b="true" sz="4616" spc="212">
                <a:solidFill>
                  <a:srgbClr val="FFFFFF"/>
                </a:solidFill>
                <a:latin typeface="Klein Bold"/>
                <a:ea typeface="Klein Bold"/>
                <a:cs typeface="Klein Bold"/>
                <a:sym typeface="Klein Bold"/>
              </a:rPr>
              <a:t>“I propose to extend</a:t>
            </a:r>
            <a:r>
              <a:rPr lang="en-US" b="true" sz="4616" spc="212">
                <a:solidFill>
                  <a:srgbClr val="FFFFFF"/>
                </a:solidFill>
                <a:latin typeface="Klein Bold"/>
                <a:ea typeface="Klein Bold"/>
                <a:cs typeface="Klein Bold"/>
                <a:sym typeface="Klein Bold"/>
              </a:rPr>
              <a:t> time available for revising returns from 31st December to up to 31st March with the payment of a nominal fee. I also propose to stagger the timeline for filing of tax returns individuals with ITR-1 and ITR-2 will continue to file till 31st July,” FM Sitharaman said.</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3338744" y="266324"/>
            <a:ext cx="12299153" cy="1861110"/>
          </a:xfrm>
          <a:prstGeom prst="rect">
            <a:avLst/>
          </a:prstGeom>
        </p:spPr>
        <p:txBody>
          <a:bodyPr anchor="t" rtlCol="false" tIns="0" lIns="0" bIns="0" rIns="0">
            <a:spAutoFit/>
          </a:bodyPr>
          <a:lstStyle/>
          <a:p>
            <a:pPr algn="ctr">
              <a:lnSpc>
                <a:spcPts val="7356"/>
              </a:lnSpc>
              <a:spcBef>
                <a:spcPct val="0"/>
              </a:spcBef>
            </a:pPr>
            <a:r>
              <a:rPr lang="en-US" b="true" sz="6130" spc="-128">
                <a:solidFill>
                  <a:srgbClr val="FFDE59"/>
                </a:solidFill>
                <a:latin typeface="Fira Sans Bold"/>
                <a:ea typeface="Fira Sans Bold"/>
                <a:cs typeface="Fira Sans Bold"/>
                <a:sym typeface="Fira Sans Bold"/>
              </a:rPr>
              <a:t>Why Section 80C is needed in new tax regime</a:t>
            </a:r>
          </a:p>
        </p:txBody>
      </p:sp>
      <p:sp>
        <p:nvSpPr>
          <p:cNvPr name="TextBox 7" id="7"/>
          <p:cNvSpPr txBox="true"/>
          <p:nvPr/>
        </p:nvSpPr>
        <p:spPr>
          <a:xfrm rot="0">
            <a:off x="258340" y="2243355"/>
            <a:ext cx="17895445" cy="7014945"/>
          </a:xfrm>
          <a:prstGeom prst="rect">
            <a:avLst/>
          </a:prstGeom>
        </p:spPr>
        <p:txBody>
          <a:bodyPr anchor="t" rtlCol="false" tIns="0" lIns="0" bIns="0" rIns="0">
            <a:spAutoFit/>
          </a:bodyPr>
          <a:lstStyle/>
          <a:p>
            <a:pPr algn="l">
              <a:lnSpc>
                <a:spcPts val="7012"/>
              </a:lnSpc>
            </a:pPr>
            <a:r>
              <a:rPr lang="en-US" b="true" sz="3729" spc="171">
                <a:solidFill>
                  <a:srgbClr val="FFFFFF"/>
                </a:solidFill>
                <a:latin typeface="Klein Bold"/>
                <a:ea typeface="Klein Bold"/>
                <a:cs typeface="Klein Bold"/>
                <a:sym typeface="Klein Bold"/>
              </a:rPr>
              <a:t>“A</a:t>
            </a:r>
            <a:r>
              <a:rPr lang="en-US" b="true" sz="3729" spc="171">
                <a:solidFill>
                  <a:srgbClr val="FFFFFF"/>
                </a:solidFill>
                <a:latin typeface="Klein Bold"/>
                <a:ea typeface="Klein Bold"/>
                <a:cs typeface="Klein Bold"/>
                <a:sym typeface="Klein Bold"/>
              </a:rPr>
              <a:t> strong savings culture is essential for a developing economy. While the new tax regime aims to simplify taxation through lower rates and minimal deductions, it can still encourage savings by allowing a limited, auto-tracked incentive linked to long-term instruments such as EPF, NPS or PPF, based on data already available with the government. This would promote savings without reintroducing complexity, paperwork or compliance burden,” says Radhika Viswanathan, Executive Director, Deloitte India.</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3339869" y="491941"/>
            <a:ext cx="11884864" cy="2080214"/>
          </a:xfrm>
          <a:prstGeom prst="rect">
            <a:avLst/>
          </a:prstGeom>
        </p:spPr>
        <p:txBody>
          <a:bodyPr anchor="t" rtlCol="false" tIns="0" lIns="0" bIns="0" rIns="0">
            <a:spAutoFit/>
          </a:bodyPr>
          <a:lstStyle/>
          <a:p>
            <a:pPr algn="ctr">
              <a:lnSpc>
                <a:spcPts val="8222"/>
              </a:lnSpc>
              <a:spcBef>
                <a:spcPct val="0"/>
              </a:spcBef>
            </a:pPr>
            <a:r>
              <a:rPr lang="en-US" b="true" sz="6852" spc="-143">
                <a:solidFill>
                  <a:srgbClr val="FFDE59"/>
                </a:solidFill>
                <a:latin typeface="Fira Sans Bold"/>
                <a:ea typeface="Fira Sans Bold"/>
                <a:cs typeface="Fira Sans Bold"/>
                <a:sym typeface="Fira Sans Bold"/>
              </a:rPr>
              <a:t>Taxing of capital gains and special income</a:t>
            </a:r>
          </a:p>
        </p:txBody>
      </p:sp>
      <p:sp>
        <p:nvSpPr>
          <p:cNvPr name="TextBox 7" id="7"/>
          <p:cNvSpPr txBox="true"/>
          <p:nvPr/>
        </p:nvSpPr>
        <p:spPr>
          <a:xfrm rot="0">
            <a:off x="518668" y="2645088"/>
            <a:ext cx="17527267" cy="6275413"/>
          </a:xfrm>
          <a:prstGeom prst="rect">
            <a:avLst/>
          </a:prstGeom>
        </p:spPr>
        <p:txBody>
          <a:bodyPr anchor="t" rtlCol="false" tIns="0" lIns="0" bIns="0" rIns="0">
            <a:spAutoFit/>
          </a:bodyPr>
          <a:lstStyle/>
          <a:p>
            <a:pPr algn="l">
              <a:lnSpc>
                <a:spcPts val="8407"/>
              </a:lnSpc>
            </a:pPr>
            <a:r>
              <a:rPr lang="en-US" b="true" sz="4471" spc="205">
                <a:solidFill>
                  <a:srgbClr val="FFFFFF"/>
                </a:solidFill>
                <a:latin typeface="Klein Bold"/>
                <a:ea typeface="Klein Bold"/>
                <a:cs typeface="Klein Bold"/>
                <a:sym typeface="Klein Bold"/>
              </a:rPr>
              <a:t>I</a:t>
            </a:r>
            <a:r>
              <a:rPr lang="en-US" b="true" sz="4471" spc="205">
                <a:solidFill>
                  <a:srgbClr val="FFFFFF"/>
                </a:solidFill>
                <a:latin typeface="Klein Bold"/>
                <a:ea typeface="Klein Bold"/>
                <a:cs typeface="Klein Bold"/>
                <a:sym typeface="Klein Bold"/>
              </a:rPr>
              <a:t>t is important to note that there is no rebate available on income from capital gains, lotteries or any other income on which special rate has been provided in the Income Tax Act. It is available only on the tax payable as per slabs under section 115BAC. This is applicable both for the old and the new income tax regime.</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2651806" y="517103"/>
            <a:ext cx="13134238" cy="1861773"/>
          </a:xfrm>
          <a:prstGeom prst="rect">
            <a:avLst/>
          </a:prstGeom>
        </p:spPr>
        <p:txBody>
          <a:bodyPr anchor="t" rtlCol="false" tIns="0" lIns="0" bIns="0" rIns="0">
            <a:spAutoFit/>
          </a:bodyPr>
          <a:lstStyle/>
          <a:p>
            <a:pPr algn="ctr">
              <a:lnSpc>
                <a:spcPts val="7359"/>
              </a:lnSpc>
              <a:spcBef>
                <a:spcPct val="0"/>
              </a:spcBef>
            </a:pPr>
            <a:r>
              <a:rPr lang="en-US" b="true" sz="6132" spc="-128">
                <a:solidFill>
                  <a:srgbClr val="FFDE59"/>
                </a:solidFill>
                <a:latin typeface="Fira Sans Bold"/>
                <a:ea typeface="Fira Sans Bold"/>
                <a:cs typeface="Fira Sans Bold"/>
                <a:sym typeface="Fira Sans Bold"/>
              </a:rPr>
              <a:t>What is the difference between rebate and marginal relief</a:t>
            </a:r>
          </a:p>
        </p:txBody>
      </p:sp>
      <p:sp>
        <p:nvSpPr>
          <p:cNvPr name="TextBox 7" id="7"/>
          <p:cNvSpPr txBox="true"/>
          <p:nvPr/>
        </p:nvSpPr>
        <p:spPr>
          <a:xfrm rot="0">
            <a:off x="384453" y="2567014"/>
            <a:ext cx="17769332" cy="6992324"/>
          </a:xfrm>
          <a:prstGeom prst="rect">
            <a:avLst/>
          </a:prstGeom>
        </p:spPr>
        <p:txBody>
          <a:bodyPr anchor="t" rtlCol="false" tIns="0" lIns="0" bIns="0" rIns="0">
            <a:spAutoFit/>
          </a:bodyPr>
          <a:lstStyle/>
          <a:p>
            <a:pPr algn="l">
              <a:lnSpc>
                <a:spcPts val="6998"/>
              </a:lnSpc>
            </a:pPr>
            <a:r>
              <a:rPr lang="en-US" b="true" sz="3722" spc="171">
                <a:solidFill>
                  <a:srgbClr val="FFFFFF"/>
                </a:solidFill>
                <a:latin typeface="Klein Bold"/>
                <a:ea typeface="Klein Bold"/>
                <a:cs typeface="Klein Bold"/>
                <a:sym typeface="Klein Bold"/>
              </a:rPr>
              <a:t>Income</a:t>
            </a:r>
            <a:r>
              <a:rPr lang="en-US" b="true" sz="3722" spc="171">
                <a:solidFill>
                  <a:srgbClr val="FFFFFF"/>
                </a:solidFill>
                <a:latin typeface="Klein Bold"/>
                <a:ea typeface="Klein Bold"/>
                <a:cs typeface="Klein Bold"/>
                <a:sym typeface="Klein Bold"/>
              </a:rPr>
              <a:t> Tax Slabs Budget 2026: Taxpayers should know the difference between rebate and marginal relief. Rebate is the deduction from tax that is available to taxpayers who have income upto Rs 12 lakh in the new tax regime. In the old regime, this rebate is for income up to Rs 5 lakh. On the other hand, marginal relief ensures that taxpayers who have income marginally above Rs 12 lakh under the new tax regime do not pay tax more than the income in excess of 12 lakh.</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2966051" y="606634"/>
            <a:ext cx="11782590" cy="2151098"/>
          </a:xfrm>
          <a:prstGeom prst="rect">
            <a:avLst/>
          </a:prstGeom>
        </p:spPr>
        <p:txBody>
          <a:bodyPr anchor="t" rtlCol="false" tIns="0" lIns="0" bIns="0" rIns="0">
            <a:spAutoFit/>
          </a:bodyPr>
          <a:lstStyle/>
          <a:p>
            <a:pPr algn="ctr">
              <a:lnSpc>
                <a:spcPts val="8465"/>
              </a:lnSpc>
              <a:spcBef>
                <a:spcPct val="0"/>
              </a:spcBef>
            </a:pPr>
            <a:r>
              <a:rPr lang="en-US" b="true" sz="7054" spc="-148">
                <a:solidFill>
                  <a:srgbClr val="FFDE59"/>
                </a:solidFill>
                <a:latin typeface="Fira Sans Bold"/>
                <a:ea typeface="Fira Sans Bold"/>
                <a:cs typeface="Fira Sans Bold"/>
                <a:sym typeface="Fira Sans Bold"/>
              </a:rPr>
              <a:t>Rebate under Section 87A - the maximum limit</a:t>
            </a:r>
          </a:p>
        </p:txBody>
      </p:sp>
      <p:sp>
        <p:nvSpPr>
          <p:cNvPr name="TextBox 7" id="7"/>
          <p:cNvSpPr txBox="true"/>
          <p:nvPr/>
        </p:nvSpPr>
        <p:spPr>
          <a:xfrm rot="0">
            <a:off x="384453" y="3064082"/>
            <a:ext cx="17769332" cy="5104565"/>
          </a:xfrm>
          <a:prstGeom prst="rect">
            <a:avLst/>
          </a:prstGeom>
        </p:spPr>
        <p:txBody>
          <a:bodyPr anchor="t" rtlCol="false" tIns="0" lIns="0" bIns="0" rIns="0">
            <a:spAutoFit/>
          </a:bodyPr>
          <a:lstStyle/>
          <a:p>
            <a:pPr algn="l">
              <a:lnSpc>
                <a:spcPts val="8219"/>
              </a:lnSpc>
            </a:pPr>
            <a:r>
              <a:rPr lang="en-US" b="true" sz="4372" spc="201">
                <a:solidFill>
                  <a:srgbClr val="FFFFFF"/>
                </a:solidFill>
                <a:latin typeface="Klein Bold"/>
                <a:ea typeface="Klein Bold"/>
                <a:cs typeface="Klein Bold"/>
                <a:sym typeface="Klein Bold"/>
              </a:rPr>
              <a:t>Un</a:t>
            </a:r>
            <a:r>
              <a:rPr lang="en-US" b="true" sz="4372" spc="201">
                <a:solidFill>
                  <a:srgbClr val="FFFFFF"/>
                </a:solidFill>
                <a:latin typeface="Klein Bold"/>
                <a:ea typeface="Klein Bold"/>
                <a:cs typeface="Klein Bold"/>
                <a:sym typeface="Klein Bold"/>
              </a:rPr>
              <a:t>der the new income tax regime, effective FY 2025-26, the maximum amount of rebate available to any taxpayer is Rs 60,000. This is for individuals having an income up to Rs 12 lakh (Rs 12.75 lakh in case of salaried taxpayers who get the Rs 75,000 standard deduction benefit).</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5815211" y="435447"/>
            <a:ext cx="6303068" cy="1251498"/>
          </a:xfrm>
          <a:prstGeom prst="rect">
            <a:avLst/>
          </a:prstGeom>
        </p:spPr>
        <p:txBody>
          <a:bodyPr anchor="t" rtlCol="false" tIns="0" lIns="0" bIns="0" rIns="0">
            <a:spAutoFit/>
          </a:bodyPr>
          <a:lstStyle/>
          <a:p>
            <a:pPr algn="ctr">
              <a:lnSpc>
                <a:spcPts val="9894"/>
              </a:lnSpc>
              <a:spcBef>
                <a:spcPct val="0"/>
              </a:spcBef>
            </a:pPr>
            <a:r>
              <a:rPr lang="en-US" b="true" sz="8245" spc="-173">
                <a:solidFill>
                  <a:srgbClr val="FFDE59"/>
                </a:solidFill>
                <a:latin typeface="Fira Sans Bold"/>
                <a:ea typeface="Fira Sans Bold"/>
                <a:cs typeface="Fira Sans Bold"/>
                <a:sym typeface="Fira Sans Bold"/>
              </a:rPr>
              <a:t>NIL Tax level</a:t>
            </a:r>
          </a:p>
        </p:txBody>
      </p:sp>
      <p:sp>
        <p:nvSpPr>
          <p:cNvPr name="TextBox 7" id="7"/>
          <p:cNvSpPr txBox="true"/>
          <p:nvPr/>
        </p:nvSpPr>
        <p:spPr>
          <a:xfrm rot="0">
            <a:off x="259334" y="2048971"/>
            <a:ext cx="18028666" cy="6365409"/>
          </a:xfrm>
          <a:prstGeom prst="rect">
            <a:avLst/>
          </a:prstGeom>
        </p:spPr>
        <p:txBody>
          <a:bodyPr anchor="t" rtlCol="false" tIns="0" lIns="0" bIns="0" rIns="0">
            <a:spAutoFit/>
          </a:bodyPr>
          <a:lstStyle/>
          <a:p>
            <a:pPr algn="l">
              <a:lnSpc>
                <a:spcPts val="8520"/>
              </a:lnSpc>
            </a:pPr>
            <a:r>
              <a:rPr lang="en-US" b="true" sz="4532" spc="208">
                <a:solidFill>
                  <a:srgbClr val="FFFFFF"/>
                </a:solidFill>
                <a:latin typeface="Klein Bold"/>
                <a:ea typeface="Klein Bold"/>
                <a:cs typeface="Klein Bold"/>
                <a:sym typeface="Klein Bold"/>
              </a:rPr>
              <a:t>Earli</a:t>
            </a:r>
            <a:r>
              <a:rPr lang="en-US" b="true" sz="4532" spc="208">
                <a:solidFill>
                  <a:srgbClr val="FFFFFF"/>
                </a:solidFill>
                <a:latin typeface="Klein Bold"/>
                <a:ea typeface="Klein Bold"/>
                <a:cs typeface="Klein Bold"/>
                <a:sym typeface="Klein Bold"/>
              </a:rPr>
              <a:t>er the limit of income for nil tax payment was Rs 7 lakh. However this was changed to Rs 12 lakh effective FY 2025-26. The government has said that by increasing this limit to Rs 12 lakh, around one crore assessees, who were earlier required to pay tax varying from Rs 20,000 to Rs 80,000 will be now paying ZERO tax.</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4310070" y="95250"/>
            <a:ext cx="10460278" cy="2079576"/>
          </a:xfrm>
          <a:prstGeom prst="rect">
            <a:avLst/>
          </a:prstGeom>
        </p:spPr>
        <p:txBody>
          <a:bodyPr anchor="t" rtlCol="false" tIns="0" lIns="0" bIns="0" rIns="0">
            <a:spAutoFit/>
          </a:bodyPr>
          <a:lstStyle/>
          <a:p>
            <a:pPr algn="ctr">
              <a:lnSpc>
                <a:spcPts val="8220"/>
              </a:lnSpc>
              <a:spcBef>
                <a:spcPct val="0"/>
              </a:spcBef>
            </a:pPr>
            <a:r>
              <a:rPr lang="en-US" b="true" sz="6850" spc="-143">
                <a:solidFill>
                  <a:srgbClr val="FFDE59"/>
                </a:solidFill>
                <a:latin typeface="Fira Sans Bold"/>
                <a:ea typeface="Fira Sans Bold"/>
                <a:cs typeface="Fira Sans Bold"/>
                <a:sym typeface="Fira Sans Bold"/>
              </a:rPr>
              <a:t>Advantages of New Income Tax Act</a:t>
            </a:r>
          </a:p>
        </p:txBody>
      </p:sp>
      <p:sp>
        <p:nvSpPr>
          <p:cNvPr name="TextBox 7" id="7"/>
          <p:cNvSpPr txBox="true"/>
          <p:nvPr/>
        </p:nvSpPr>
        <p:spPr>
          <a:xfrm rot="0">
            <a:off x="196774" y="2096596"/>
            <a:ext cx="17894452" cy="7937335"/>
          </a:xfrm>
          <a:prstGeom prst="rect">
            <a:avLst/>
          </a:prstGeom>
        </p:spPr>
        <p:txBody>
          <a:bodyPr anchor="t" rtlCol="false" tIns="0" lIns="0" bIns="0" rIns="0">
            <a:spAutoFit/>
          </a:bodyPr>
          <a:lstStyle/>
          <a:p>
            <a:pPr algn="l" marL="806653" indent="-403327" lvl="1">
              <a:lnSpc>
                <a:spcPts val="7024"/>
              </a:lnSpc>
              <a:buFont typeface="Arial"/>
              <a:buChar char="•"/>
            </a:pPr>
            <a:r>
              <a:rPr lang="en-US" b="true" sz="3736" spc="171">
                <a:solidFill>
                  <a:srgbClr val="FFFFFF"/>
                </a:solidFill>
                <a:latin typeface="Klein Bold"/>
                <a:ea typeface="Klein Bold"/>
                <a:cs typeface="Klein Bold"/>
                <a:sym typeface="Klein Bold"/>
              </a:rPr>
              <a:t>“The Income-tax Act, 2025 is among</a:t>
            </a:r>
            <a:r>
              <a:rPr lang="en-US" b="true" sz="3736" spc="171">
                <a:solidFill>
                  <a:srgbClr val="FFFFFF"/>
                </a:solidFill>
                <a:latin typeface="Klein Bold"/>
                <a:ea typeface="Klein Bold"/>
                <a:cs typeface="Klein Bold"/>
                <a:sym typeface="Klein Bold"/>
              </a:rPr>
              <a:t> the most significant simplification efforts in decades. It reduces sections from 819 to 536, nearly halves the word count, and reorganises exemptions into clearer schedules, making compliance more intuitive.</a:t>
            </a:r>
          </a:p>
          <a:p>
            <a:pPr algn="l" marL="806653" indent="-403327" lvl="1">
              <a:lnSpc>
                <a:spcPts val="7024"/>
              </a:lnSpc>
              <a:buFont typeface="Arial"/>
              <a:buChar char="•"/>
            </a:pPr>
            <a:r>
              <a:rPr lang="en-US" b="true" sz="3736" spc="171">
                <a:solidFill>
                  <a:srgbClr val="FFFFFF"/>
                </a:solidFill>
                <a:latin typeface="Klein Bold"/>
                <a:ea typeface="Klein Bold"/>
                <a:cs typeface="Klein Bold"/>
                <a:sym typeface="Klein Bold"/>
              </a:rPr>
              <a:t>That said, implementation support will be critical in year one. Plain-English FAQs, transitional guidelines, illustrative examples, and an ‘old-to-new’ comparison of provisions will help taxpayers navigate confidently,” Surabhi Marwah, Tax Partner, EY India tells TOI.</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3028900" y="211849"/>
            <a:ext cx="11565931" cy="1205183"/>
          </a:xfrm>
          <a:prstGeom prst="rect">
            <a:avLst/>
          </a:prstGeom>
        </p:spPr>
        <p:txBody>
          <a:bodyPr anchor="t" rtlCol="false" tIns="0" lIns="0" bIns="0" rIns="0">
            <a:spAutoFit/>
          </a:bodyPr>
          <a:lstStyle/>
          <a:p>
            <a:pPr algn="ctr">
              <a:lnSpc>
                <a:spcPts val="9452"/>
              </a:lnSpc>
              <a:spcBef>
                <a:spcPct val="0"/>
              </a:spcBef>
            </a:pPr>
            <a:r>
              <a:rPr lang="en-US" b="true" sz="7877" spc="-165">
                <a:solidFill>
                  <a:srgbClr val="FFDE59"/>
                </a:solidFill>
                <a:latin typeface="Fira Sans Bold"/>
                <a:ea typeface="Fira Sans Bold"/>
                <a:cs typeface="Fira Sans Bold"/>
                <a:sym typeface="Fira Sans Bold"/>
              </a:rPr>
              <a:t>🧾 Direct Tax Highlights</a:t>
            </a:r>
          </a:p>
        </p:txBody>
      </p:sp>
      <p:sp>
        <p:nvSpPr>
          <p:cNvPr name="TextBox 7" id="7"/>
          <p:cNvSpPr txBox="true"/>
          <p:nvPr/>
        </p:nvSpPr>
        <p:spPr>
          <a:xfrm rot="0">
            <a:off x="761548" y="1628916"/>
            <a:ext cx="16497752" cy="8339230"/>
          </a:xfrm>
          <a:prstGeom prst="rect">
            <a:avLst/>
          </a:prstGeom>
        </p:spPr>
        <p:txBody>
          <a:bodyPr anchor="t" rtlCol="false" tIns="0" lIns="0" bIns="0" rIns="0">
            <a:spAutoFit/>
          </a:bodyPr>
          <a:lstStyle/>
          <a:p>
            <a:pPr algn="l" marL="851044" indent="-425522" lvl="1">
              <a:lnSpc>
                <a:spcPts val="7410"/>
              </a:lnSpc>
              <a:buFont typeface="Arial"/>
              <a:buChar char="•"/>
            </a:pPr>
            <a:r>
              <a:rPr lang="en-US" b="true" sz="3941" spc="181">
                <a:solidFill>
                  <a:srgbClr val="FFFFFF"/>
                </a:solidFill>
                <a:latin typeface="Klein Bold"/>
                <a:ea typeface="Klein Bold"/>
                <a:cs typeface="Klein Bold"/>
                <a:sym typeface="Klein Bold"/>
              </a:rPr>
              <a:t>N</a:t>
            </a:r>
            <a:r>
              <a:rPr lang="en-US" b="true" sz="3941" spc="181">
                <a:solidFill>
                  <a:srgbClr val="FFFFFF"/>
                </a:solidFill>
                <a:latin typeface="Klein Bold"/>
                <a:ea typeface="Klein Bold"/>
                <a:cs typeface="Klein Bold"/>
                <a:sym typeface="Klein Bold"/>
              </a:rPr>
              <a:t>ew Income Tax Act, 2025 effective from 1 April 2026</a:t>
            </a:r>
          </a:p>
          <a:p>
            <a:pPr algn="l" marL="851044" indent="-425522" lvl="1">
              <a:lnSpc>
                <a:spcPts val="7410"/>
              </a:lnSpc>
              <a:buFont typeface="Arial"/>
              <a:buChar char="•"/>
            </a:pPr>
            <a:r>
              <a:rPr lang="en-US" b="true" sz="3941" spc="181">
                <a:solidFill>
                  <a:srgbClr val="FFFFFF"/>
                </a:solidFill>
                <a:latin typeface="Klein Bold"/>
                <a:ea typeface="Klein Bold"/>
                <a:cs typeface="Klein Bold"/>
                <a:sym typeface="Klein Bold"/>
              </a:rPr>
              <a:t>MACT compensation interest fully tax-free</a:t>
            </a:r>
          </a:p>
          <a:p>
            <a:pPr algn="l" marL="851044" indent="-425522" lvl="1">
              <a:lnSpc>
                <a:spcPts val="7410"/>
              </a:lnSpc>
              <a:buFont typeface="Arial"/>
              <a:buChar char="•"/>
            </a:pPr>
            <a:r>
              <a:rPr lang="en-US" b="true" sz="3941" spc="181">
                <a:solidFill>
                  <a:srgbClr val="FFFFFF"/>
                </a:solidFill>
                <a:latin typeface="Klein Bold"/>
                <a:ea typeface="Klein Bold"/>
                <a:cs typeface="Klein Bold"/>
                <a:sym typeface="Klein Bold"/>
              </a:rPr>
              <a:t>TCS on foreign tour packages reduced to 2%</a:t>
            </a:r>
          </a:p>
          <a:p>
            <a:pPr algn="l" marL="851044" indent="-425522" lvl="1">
              <a:lnSpc>
                <a:spcPts val="7410"/>
              </a:lnSpc>
              <a:buFont typeface="Arial"/>
              <a:buChar char="•"/>
            </a:pPr>
            <a:r>
              <a:rPr lang="en-US" b="true" sz="3941" spc="181">
                <a:solidFill>
                  <a:srgbClr val="FFFFFF"/>
                </a:solidFill>
                <a:latin typeface="Klein Bold"/>
                <a:ea typeface="Klein Bold"/>
                <a:cs typeface="Klein Bold"/>
                <a:sym typeface="Klein Bold"/>
              </a:rPr>
              <a:t>TCS on education &amp; medical remittance 2%</a:t>
            </a:r>
          </a:p>
          <a:p>
            <a:pPr algn="l" marL="851044" indent="-425522" lvl="1">
              <a:lnSpc>
                <a:spcPts val="7410"/>
              </a:lnSpc>
              <a:buFont typeface="Arial"/>
              <a:buChar char="•"/>
            </a:pPr>
            <a:r>
              <a:rPr lang="en-US" b="true" sz="3941" spc="181">
                <a:solidFill>
                  <a:srgbClr val="FFFFFF"/>
                </a:solidFill>
                <a:latin typeface="Klein Bold"/>
                <a:ea typeface="Klein Bold"/>
                <a:cs typeface="Klein Bold"/>
                <a:sym typeface="Klein Bold"/>
              </a:rPr>
              <a:t>Revised return allowed till 31 March</a:t>
            </a:r>
          </a:p>
          <a:p>
            <a:pPr algn="l" marL="851044" indent="-425522" lvl="1">
              <a:lnSpc>
                <a:spcPts val="7410"/>
              </a:lnSpc>
              <a:buFont typeface="Arial"/>
              <a:buChar char="•"/>
            </a:pPr>
            <a:r>
              <a:rPr lang="en-US" b="true" sz="3941" spc="181">
                <a:solidFill>
                  <a:srgbClr val="FFFFFF"/>
                </a:solidFill>
                <a:latin typeface="Klein Bold"/>
                <a:ea typeface="Klein Bold"/>
                <a:cs typeface="Klein Bold"/>
                <a:sym typeface="Klein Bold"/>
              </a:rPr>
              <a:t>Staggered ITR due dates (31 July / 31 August)</a:t>
            </a:r>
          </a:p>
          <a:p>
            <a:pPr algn="l" marL="851044" indent="-425522" lvl="1">
              <a:lnSpc>
                <a:spcPts val="7410"/>
              </a:lnSpc>
              <a:buFont typeface="Arial"/>
              <a:buChar char="•"/>
            </a:pPr>
            <a:r>
              <a:rPr lang="en-US" b="true" sz="3941" spc="181">
                <a:solidFill>
                  <a:srgbClr val="FFFFFF"/>
                </a:solidFill>
                <a:latin typeface="Klein Bold"/>
                <a:ea typeface="Klein Bold"/>
                <a:cs typeface="Klein Bold"/>
                <a:sym typeface="Klein Bold"/>
              </a:rPr>
              <a:t>Foreign Asset Disclosure Scheme (FAST-DS 2026)</a:t>
            </a:r>
          </a:p>
          <a:p>
            <a:pPr algn="l" marL="851044" indent="-425522" lvl="1">
              <a:lnSpc>
                <a:spcPts val="7410"/>
              </a:lnSpc>
              <a:buFont typeface="Arial"/>
              <a:buChar char="•"/>
            </a:pPr>
            <a:r>
              <a:rPr lang="en-US" b="true" sz="3941" spc="181">
                <a:solidFill>
                  <a:srgbClr val="FFFFFF"/>
                </a:solidFill>
                <a:latin typeface="Klein Bold"/>
                <a:ea typeface="Klein Bold"/>
                <a:cs typeface="Klein Bold"/>
                <a:sym typeface="Klein Bold"/>
              </a:rPr>
              <a:t>Penalties converted into fees for technical defaults</a:t>
            </a:r>
          </a:p>
          <a:p>
            <a:pPr algn="l" marL="851044" indent="-425522" lvl="1">
              <a:lnSpc>
                <a:spcPts val="7410"/>
              </a:lnSpc>
              <a:buFont typeface="Arial"/>
              <a:buChar char="•"/>
            </a:pPr>
            <a:r>
              <a:rPr lang="en-US" b="true" sz="3941" spc="181">
                <a:solidFill>
                  <a:srgbClr val="FFFFFF"/>
                </a:solidFill>
                <a:latin typeface="Klein Bold"/>
                <a:ea typeface="Klein Bold"/>
                <a:cs typeface="Klein Bold"/>
                <a:sym typeface="Klein Bold"/>
              </a:rPr>
              <a:t>Prosecution rationalized &amp; decriminalized</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2543996" y="360930"/>
            <a:ext cx="13200007" cy="1205183"/>
          </a:xfrm>
          <a:prstGeom prst="rect">
            <a:avLst/>
          </a:prstGeom>
        </p:spPr>
        <p:txBody>
          <a:bodyPr anchor="t" rtlCol="false" tIns="0" lIns="0" bIns="0" rIns="0">
            <a:spAutoFit/>
          </a:bodyPr>
          <a:lstStyle/>
          <a:p>
            <a:pPr algn="ctr">
              <a:lnSpc>
                <a:spcPts val="9452"/>
              </a:lnSpc>
              <a:spcBef>
                <a:spcPct val="0"/>
              </a:spcBef>
            </a:pPr>
            <a:r>
              <a:rPr lang="en-US" b="true" sz="7877" spc="-165">
                <a:solidFill>
                  <a:srgbClr val="FFDE59"/>
                </a:solidFill>
                <a:latin typeface="Fira Sans Bold"/>
                <a:ea typeface="Fira Sans Bold"/>
                <a:cs typeface="Fira Sans Bold"/>
                <a:sym typeface="Fira Sans Bold"/>
              </a:rPr>
              <a:t>🌍 Customs &amp; Indirect Taxes</a:t>
            </a:r>
          </a:p>
        </p:txBody>
      </p:sp>
      <p:sp>
        <p:nvSpPr>
          <p:cNvPr name="TextBox 7" id="7"/>
          <p:cNvSpPr txBox="true"/>
          <p:nvPr/>
        </p:nvSpPr>
        <p:spPr>
          <a:xfrm rot="0">
            <a:off x="895124" y="1636781"/>
            <a:ext cx="16497752" cy="7621519"/>
          </a:xfrm>
          <a:prstGeom prst="rect">
            <a:avLst/>
          </a:prstGeom>
        </p:spPr>
        <p:txBody>
          <a:bodyPr anchor="t" rtlCol="false" tIns="0" lIns="0" bIns="0" rIns="0">
            <a:spAutoFit/>
          </a:bodyPr>
          <a:lstStyle/>
          <a:p>
            <a:pPr algn="l">
              <a:lnSpc>
                <a:spcPts val="8729"/>
              </a:lnSpc>
            </a:pPr>
            <a:r>
              <a:rPr lang="en-US" sz="4643" spc="213" b="true">
                <a:solidFill>
                  <a:srgbClr val="FFFFFF"/>
                </a:solidFill>
                <a:latin typeface="Klein Bold"/>
                <a:ea typeface="Klein Bold"/>
                <a:cs typeface="Klein Bold"/>
                <a:sym typeface="Klein Bold"/>
              </a:rPr>
              <a:t>Duty</a:t>
            </a:r>
            <a:r>
              <a:rPr lang="en-US" sz="4643" spc="213" b="true">
                <a:solidFill>
                  <a:srgbClr val="FFFFFF"/>
                </a:solidFill>
                <a:latin typeface="Klein Bold"/>
                <a:ea typeface="Klein Bold"/>
                <a:cs typeface="Klein Bold"/>
                <a:sym typeface="Klein Bold"/>
              </a:rPr>
              <a:t> exemptions for:</a:t>
            </a:r>
          </a:p>
          <a:p>
            <a:pPr algn="l" marL="1002540" indent="-501270" lvl="1">
              <a:lnSpc>
                <a:spcPts val="8729"/>
              </a:lnSpc>
              <a:buFont typeface="Arial"/>
              <a:buChar char="•"/>
            </a:pPr>
            <a:r>
              <a:rPr lang="en-US" b="true" sz="4643" spc="213">
                <a:solidFill>
                  <a:srgbClr val="FFFFFF"/>
                </a:solidFill>
                <a:latin typeface="Klein Bold"/>
                <a:ea typeface="Klein Bold"/>
                <a:cs typeface="Klein Bold"/>
                <a:sym typeface="Klein Bold"/>
              </a:rPr>
              <a:t>Cancer medicines (17 drugs)</a:t>
            </a:r>
          </a:p>
          <a:p>
            <a:pPr algn="l" marL="1002540" indent="-501270" lvl="1">
              <a:lnSpc>
                <a:spcPts val="8729"/>
              </a:lnSpc>
              <a:buFont typeface="Arial"/>
              <a:buChar char="•"/>
            </a:pPr>
            <a:r>
              <a:rPr lang="en-US" b="true" sz="4643" spc="213">
                <a:solidFill>
                  <a:srgbClr val="FFFFFF"/>
                </a:solidFill>
                <a:latin typeface="Klein Bold"/>
                <a:ea typeface="Klein Bold"/>
                <a:cs typeface="Klein Bold"/>
                <a:sym typeface="Klein Bold"/>
              </a:rPr>
              <a:t>Lithium-ion batteries</a:t>
            </a:r>
          </a:p>
          <a:p>
            <a:pPr algn="l" marL="1002540" indent="-501270" lvl="1">
              <a:lnSpc>
                <a:spcPts val="8729"/>
              </a:lnSpc>
              <a:buFont typeface="Arial"/>
              <a:buChar char="•"/>
            </a:pPr>
            <a:r>
              <a:rPr lang="en-US" b="true" sz="4643" spc="213">
                <a:solidFill>
                  <a:srgbClr val="FFFFFF"/>
                </a:solidFill>
                <a:latin typeface="Klein Bold"/>
                <a:ea typeface="Klein Bold"/>
                <a:cs typeface="Klein Bold"/>
                <a:sym typeface="Klein Bold"/>
              </a:rPr>
              <a:t>Nuclear power projects (till 2035)</a:t>
            </a:r>
          </a:p>
          <a:p>
            <a:pPr algn="l" marL="1002540" indent="-501270" lvl="1">
              <a:lnSpc>
                <a:spcPts val="8729"/>
              </a:lnSpc>
              <a:buFont typeface="Arial"/>
              <a:buChar char="•"/>
            </a:pPr>
            <a:r>
              <a:rPr lang="en-US" b="true" sz="4643" spc="213">
                <a:solidFill>
                  <a:srgbClr val="FFFFFF"/>
                </a:solidFill>
                <a:latin typeface="Klein Bold"/>
                <a:ea typeface="Klein Bold"/>
                <a:cs typeface="Klein Bold"/>
                <a:sym typeface="Klein Bold"/>
              </a:rPr>
              <a:t>P</a:t>
            </a:r>
            <a:r>
              <a:rPr lang="en-US" b="true" sz="4643" spc="213">
                <a:solidFill>
                  <a:srgbClr val="FFFFFF"/>
                </a:solidFill>
                <a:latin typeface="Klein Bold"/>
                <a:ea typeface="Klein Bold"/>
                <a:cs typeface="Klein Bold"/>
                <a:sym typeface="Klein Bold"/>
              </a:rPr>
              <a:t>ersonal import duty reduced from 20% → 10%</a:t>
            </a:r>
          </a:p>
          <a:p>
            <a:pPr algn="l" marL="1002540" indent="-501270" lvl="1">
              <a:lnSpc>
                <a:spcPts val="8729"/>
              </a:lnSpc>
              <a:buFont typeface="Arial"/>
              <a:buChar char="•"/>
            </a:pPr>
            <a:r>
              <a:rPr lang="en-US" b="true" sz="4643" spc="213">
                <a:solidFill>
                  <a:srgbClr val="FFFFFF"/>
                </a:solidFill>
                <a:latin typeface="Klein Bold"/>
                <a:ea typeface="Klein Bold"/>
                <a:cs typeface="Klein Bold"/>
                <a:sym typeface="Klein Bold"/>
              </a:rPr>
              <a:t>Exp</a:t>
            </a:r>
            <a:r>
              <a:rPr lang="en-US" b="true" sz="4643" spc="213">
                <a:solidFill>
                  <a:srgbClr val="FFFFFF"/>
                </a:solidFill>
                <a:latin typeface="Klein Bold"/>
                <a:ea typeface="Klein Bold"/>
                <a:cs typeface="Klein Bold"/>
                <a:sym typeface="Klein Bold"/>
              </a:rPr>
              <a:t>ort boost for marine, leather &amp; textiles</a:t>
            </a:r>
          </a:p>
          <a:p>
            <a:pPr algn="l" marL="1002540" indent="-501270" lvl="1">
              <a:lnSpc>
                <a:spcPts val="8729"/>
              </a:lnSpc>
              <a:buFont typeface="Arial"/>
              <a:buChar char="•"/>
            </a:pPr>
            <a:r>
              <a:rPr lang="en-US" b="true" sz="4643" spc="213">
                <a:solidFill>
                  <a:srgbClr val="FFFFFF"/>
                </a:solidFill>
                <a:latin typeface="Klein Bold"/>
                <a:ea typeface="Klein Bold"/>
                <a:cs typeface="Klein Bold"/>
                <a:sym typeface="Klein Bold"/>
              </a:rPr>
              <a:t>C</a:t>
            </a:r>
            <a:r>
              <a:rPr lang="en-US" b="true" sz="4643" spc="213">
                <a:solidFill>
                  <a:srgbClr val="FFFFFF"/>
                </a:solidFill>
                <a:latin typeface="Klein Bold"/>
                <a:ea typeface="Klein Bold"/>
                <a:cs typeface="Klein Bold"/>
                <a:sym typeface="Klein Bold"/>
              </a:rPr>
              <a:t>ourier export cap of ₹10 lakh removed</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2809425" y="625441"/>
            <a:ext cx="11904945" cy="2123009"/>
          </a:xfrm>
          <a:prstGeom prst="rect">
            <a:avLst/>
          </a:prstGeom>
        </p:spPr>
        <p:txBody>
          <a:bodyPr anchor="t" rtlCol="false" tIns="0" lIns="0" bIns="0" rIns="0">
            <a:spAutoFit/>
          </a:bodyPr>
          <a:lstStyle/>
          <a:p>
            <a:pPr algn="ctr">
              <a:lnSpc>
                <a:spcPts val="8392"/>
              </a:lnSpc>
              <a:spcBef>
                <a:spcPct val="0"/>
              </a:spcBef>
            </a:pPr>
            <a:r>
              <a:rPr lang="en-US" b="true" sz="6993" spc="-146">
                <a:solidFill>
                  <a:srgbClr val="FFDE59"/>
                </a:solidFill>
                <a:latin typeface="Fira Sans Bold"/>
                <a:ea typeface="Fira Sans Bold"/>
                <a:cs typeface="Fira Sans Bold"/>
                <a:sym typeface="Fira Sans Bold"/>
              </a:rPr>
              <a:t>📈 Capital Market &amp; Corporate Tax</a:t>
            </a:r>
          </a:p>
        </p:txBody>
      </p:sp>
      <p:sp>
        <p:nvSpPr>
          <p:cNvPr name="TextBox 7" id="7"/>
          <p:cNvSpPr txBox="true"/>
          <p:nvPr/>
        </p:nvSpPr>
        <p:spPr>
          <a:xfrm rot="0">
            <a:off x="780762" y="2945673"/>
            <a:ext cx="16726475" cy="5998381"/>
          </a:xfrm>
          <a:prstGeom prst="rect">
            <a:avLst/>
          </a:prstGeom>
        </p:spPr>
        <p:txBody>
          <a:bodyPr anchor="t" rtlCol="false" tIns="0" lIns="0" bIns="0" rIns="0">
            <a:spAutoFit/>
          </a:bodyPr>
          <a:lstStyle/>
          <a:p>
            <a:pPr algn="l" marL="1104776" indent="-552388" lvl="1">
              <a:lnSpc>
                <a:spcPts val="9620"/>
              </a:lnSpc>
              <a:buFont typeface="Arial"/>
              <a:buChar char="•"/>
            </a:pPr>
            <a:r>
              <a:rPr lang="en-US" b="true" sz="5117" spc="235">
                <a:solidFill>
                  <a:srgbClr val="FFFFFF"/>
                </a:solidFill>
                <a:latin typeface="Klein Bold"/>
                <a:ea typeface="Klein Bold"/>
                <a:cs typeface="Klein Bold"/>
                <a:sym typeface="Klein Bold"/>
              </a:rPr>
              <a:t>STT</a:t>
            </a:r>
            <a:r>
              <a:rPr lang="en-US" b="true" sz="5117" spc="235">
                <a:solidFill>
                  <a:srgbClr val="FFFFFF"/>
                </a:solidFill>
                <a:latin typeface="Klein Bold"/>
                <a:ea typeface="Klein Bold"/>
                <a:cs typeface="Klein Bold"/>
                <a:sym typeface="Klein Bold"/>
              </a:rPr>
              <a:t> increased on Futures &amp; Options</a:t>
            </a:r>
          </a:p>
          <a:p>
            <a:pPr algn="l" marL="1104776" indent="-552388" lvl="1">
              <a:lnSpc>
                <a:spcPts val="9620"/>
              </a:lnSpc>
              <a:buFont typeface="Arial"/>
              <a:buChar char="•"/>
            </a:pPr>
            <a:r>
              <a:rPr lang="en-US" b="true" sz="5117" spc="235">
                <a:solidFill>
                  <a:srgbClr val="FFFFFF"/>
                </a:solidFill>
                <a:latin typeface="Klein Bold"/>
                <a:ea typeface="Klein Bold"/>
                <a:cs typeface="Klein Bold"/>
                <a:sym typeface="Klein Bold"/>
              </a:rPr>
              <a:t>Buyb</a:t>
            </a:r>
            <a:r>
              <a:rPr lang="en-US" b="true" sz="5117" spc="235">
                <a:solidFill>
                  <a:srgbClr val="FFFFFF"/>
                </a:solidFill>
                <a:latin typeface="Klein Bold"/>
                <a:ea typeface="Klein Bold"/>
                <a:cs typeface="Klein Bold"/>
                <a:sym typeface="Klein Bold"/>
              </a:rPr>
              <a:t>ack taxed as Capital Gains</a:t>
            </a:r>
          </a:p>
          <a:p>
            <a:pPr algn="l" marL="1104776" indent="-552388" lvl="1">
              <a:lnSpc>
                <a:spcPts val="9620"/>
              </a:lnSpc>
              <a:buFont typeface="Arial"/>
              <a:buChar char="•"/>
            </a:pPr>
            <a:r>
              <a:rPr lang="en-US" b="true" sz="5117" spc="235">
                <a:solidFill>
                  <a:srgbClr val="FFFFFF"/>
                </a:solidFill>
                <a:latin typeface="Klein Bold"/>
                <a:ea typeface="Klein Bold"/>
                <a:cs typeface="Klein Bold"/>
                <a:sym typeface="Klein Bold"/>
              </a:rPr>
              <a:t>SGB </a:t>
            </a:r>
            <a:r>
              <a:rPr lang="en-US" b="true" sz="5117" spc="235">
                <a:solidFill>
                  <a:srgbClr val="FFFFFF"/>
                </a:solidFill>
                <a:latin typeface="Klein Bold"/>
                <a:ea typeface="Klein Bold"/>
                <a:cs typeface="Klein Bold"/>
                <a:sym typeface="Klein Bold"/>
              </a:rPr>
              <a:t>capital gains exemption only if held till maturity</a:t>
            </a:r>
          </a:p>
          <a:p>
            <a:pPr algn="l" marL="1104776" indent="-552388" lvl="1">
              <a:lnSpc>
                <a:spcPts val="9620"/>
              </a:lnSpc>
              <a:buFont typeface="Arial"/>
              <a:buChar char="•"/>
            </a:pPr>
            <a:r>
              <a:rPr lang="en-US" b="true" sz="5117" spc="235">
                <a:solidFill>
                  <a:srgbClr val="FFFFFF"/>
                </a:solidFill>
                <a:latin typeface="Klein Bold"/>
                <a:ea typeface="Klein Bold"/>
                <a:cs typeface="Klein Bold"/>
                <a:sym typeface="Klein Bold"/>
              </a:rPr>
              <a:t>MAT reduced to 14% &amp; made final tax</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2300613" y="538519"/>
            <a:ext cx="13313296" cy="980362"/>
          </a:xfrm>
          <a:prstGeom prst="rect">
            <a:avLst/>
          </a:prstGeom>
        </p:spPr>
        <p:txBody>
          <a:bodyPr anchor="t" rtlCol="false" tIns="0" lIns="0" bIns="0" rIns="0">
            <a:spAutoFit/>
          </a:bodyPr>
          <a:lstStyle/>
          <a:p>
            <a:pPr algn="ctr">
              <a:lnSpc>
                <a:spcPts val="7750"/>
              </a:lnSpc>
              <a:spcBef>
                <a:spcPct val="0"/>
              </a:spcBef>
            </a:pPr>
            <a:r>
              <a:rPr lang="en-US" b="true" sz="6458" spc="-135">
                <a:solidFill>
                  <a:srgbClr val="FFDE59"/>
                </a:solidFill>
                <a:latin typeface="Fira Sans Bold"/>
                <a:ea typeface="Fira Sans Bold"/>
                <a:cs typeface="Fira Sans Bold"/>
                <a:sym typeface="Fira Sans Bold"/>
              </a:rPr>
              <a:t>Tax deduction and exemption proofs</a:t>
            </a:r>
          </a:p>
        </p:txBody>
      </p:sp>
      <p:sp>
        <p:nvSpPr>
          <p:cNvPr name="TextBox 7" id="7"/>
          <p:cNvSpPr txBox="true"/>
          <p:nvPr/>
        </p:nvSpPr>
        <p:spPr>
          <a:xfrm rot="0">
            <a:off x="367552" y="1628856"/>
            <a:ext cx="17552897" cy="8122859"/>
          </a:xfrm>
          <a:prstGeom prst="rect">
            <a:avLst/>
          </a:prstGeom>
        </p:spPr>
        <p:txBody>
          <a:bodyPr anchor="t" rtlCol="false" tIns="0" lIns="0" bIns="0" rIns="0">
            <a:spAutoFit/>
          </a:bodyPr>
          <a:lstStyle/>
          <a:p>
            <a:pPr algn="l" marL="743103" indent="-371551" lvl="1">
              <a:lnSpc>
                <a:spcPts val="6470"/>
              </a:lnSpc>
              <a:buFont typeface="Arial"/>
              <a:buChar char="•"/>
            </a:pPr>
            <a:r>
              <a:rPr lang="en-US" b="true" sz="3441" spc="158">
                <a:solidFill>
                  <a:srgbClr val="FFFFFF"/>
                </a:solidFill>
                <a:latin typeface="Klein Bold"/>
                <a:ea typeface="Klein Bold"/>
                <a:cs typeface="Klein Bold"/>
                <a:sym typeface="Klein Bold"/>
              </a:rPr>
              <a:t>“The new</a:t>
            </a:r>
            <a:r>
              <a:rPr lang="en-US" b="true" sz="3441" spc="158">
                <a:solidFill>
                  <a:srgbClr val="FFFFFF"/>
                </a:solidFill>
                <a:latin typeface="Klein Bold"/>
                <a:ea typeface="Klein Bold"/>
                <a:cs typeface="Klein Bold"/>
                <a:sym typeface="Klein Bold"/>
              </a:rPr>
              <a:t> tax regime with lesser number of deductions/ exemptions and revised slab rates offers monetary savings to a large section of taxpayers and is relatively easy to comply with. There is lesser paperwork involved. And lesser claims mean lesser chances of mismatch!</a:t>
            </a:r>
          </a:p>
          <a:p>
            <a:pPr algn="l" marL="743103" indent="-371551" lvl="1">
              <a:lnSpc>
                <a:spcPts val="6470"/>
              </a:lnSpc>
              <a:buFont typeface="Arial"/>
              <a:buChar char="•"/>
            </a:pPr>
            <a:r>
              <a:rPr lang="en-US" b="true" sz="3441" spc="158">
                <a:solidFill>
                  <a:srgbClr val="FFFFFF"/>
                </a:solidFill>
                <a:latin typeface="Klein Bold"/>
                <a:ea typeface="Klein Bold"/>
                <a:cs typeface="Klein Bold"/>
                <a:sym typeface="Klein Bold"/>
              </a:rPr>
              <a:t>Hence, shifting fully to the new tax regime can be a prudent choice for many taxpayers. Data shows that around 75% taxpayers have already adopted it. But again, assessment should be based on the facts of the taxpayer’s case,” says Richa Sawhney, Partner, Tax, Grant Thornton Bharat.</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3387137" y="360930"/>
            <a:ext cx="11816867" cy="2150272"/>
          </a:xfrm>
          <a:prstGeom prst="rect">
            <a:avLst/>
          </a:prstGeom>
        </p:spPr>
        <p:txBody>
          <a:bodyPr anchor="t" rtlCol="false" tIns="0" lIns="0" bIns="0" rIns="0">
            <a:spAutoFit/>
          </a:bodyPr>
          <a:lstStyle/>
          <a:p>
            <a:pPr algn="ctr">
              <a:lnSpc>
                <a:spcPts val="8462"/>
              </a:lnSpc>
              <a:spcBef>
                <a:spcPct val="0"/>
              </a:spcBef>
            </a:pPr>
            <a:r>
              <a:rPr lang="en-US" b="true" sz="7051" spc="-148">
                <a:solidFill>
                  <a:srgbClr val="FFDE59"/>
                </a:solidFill>
                <a:latin typeface="Fira Sans Bold"/>
                <a:ea typeface="Fira Sans Bold"/>
                <a:cs typeface="Fira Sans Bold"/>
                <a:sym typeface="Fira Sans Bold"/>
              </a:rPr>
              <a:t>How does the New Income Tax benefit?</a:t>
            </a:r>
          </a:p>
        </p:txBody>
      </p:sp>
      <p:sp>
        <p:nvSpPr>
          <p:cNvPr name="TextBox 7" id="7"/>
          <p:cNvSpPr txBox="true"/>
          <p:nvPr/>
        </p:nvSpPr>
        <p:spPr>
          <a:xfrm rot="0">
            <a:off x="198727" y="2450400"/>
            <a:ext cx="17582906" cy="7178738"/>
          </a:xfrm>
          <a:prstGeom prst="rect">
            <a:avLst/>
          </a:prstGeom>
        </p:spPr>
        <p:txBody>
          <a:bodyPr anchor="t" rtlCol="false" tIns="0" lIns="0" bIns="0" rIns="0">
            <a:spAutoFit/>
          </a:bodyPr>
          <a:lstStyle/>
          <a:p>
            <a:pPr algn="l" marL="943340" indent="-471670" lvl="1">
              <a:lnSpc>
                <a:spcPts val="8214"/>
              </a:lnSpc>
              <a:buFont typeface="Arial"/>
              <a:buChar char="•"/>
            </a:pPr>
            <a:r>
              <a:rPr lang="en-US" b="true" sz="4369" spc="200">
                <a:solidFill>
                  <a:srgbClr val="FFFFFF"/>
                </a:solidFill>
                <a:latin typeface="Klein Bold"/>
                <a:ea typeface="Klein Bold"/>
                <a:cs typeface="Klein Bold"/>
                <a:sym typeface="Klein Bold"/>
              </a:rPr>
              <a:t>No major policy changes in the</a:t>
            </a:r>
            <a:r>
              <a:rPr lang="en-US" b="true" sz="4369" spc="200">
                <a:solidFill>
                  <a:srgbClr val="FFFFFF"/>
                </a:solidFill>
                <a:latin typeface="Klein Bold"/>
                <a:ea typeface="Klein Bold"/>
                <a:cs typeface="Klein Bold"/>
                <a:sym typeface="Klein Bold"/>
              </a:rPr>
              <a:t> New Income Tax Act, 2025.</a:t>
            </a:r>
          </a:p>
          <a:p>
            <a:pPr algn="l" marL="943340" indent="-471670" lvl="1">
              <a:lnSpc>
                <a:spcPts val="8214"/>
              </a:lnSpc>
              <a:buFont typeface="Arial"/>
              <a:buChar char="•"/>
            </a:pPr>
            <a:r>
              <a:rPr lang="en-US" b="true" sz="4369" spc="200">
                <a:solidFill>
                  <a:srgbClr val="FFFFFF"/>
                </a:solidFill>
                <a:latin typeface="Klein Bold"/>
                <a:ea typeface="Klein Bold"/>
                <a:cs typeface="Klein Bold"/>
                <a:sym typeface="Klein Bold"/>
              </a:rPr>
              <a:t>Main aim is simpler language.</a:t>
            </a:r>
          </a:p>
          <a:p>
            <a:pPr algn="l" marL="943340" indent="-471670" lvl="1">
              <a:lnSpc>
                <a:spcPts val="8214"/>
              </a:lnSpc>
              <a:buFont typeface="Arial"/>
              <a:buChar char="•"/>
            </a:pPr>
            <a:r>
              <a:rPr lang="en-US" b="true" sz="4369" spc="200">
                <a:solidFill>
                  <a:srgbClr val="FFFFFF"/>
                </a:solidFill>
                <a:latin typeface="Klein Bold"/>
                <a:ea typeface="Klein Bold"/>
                <a:cs typeface="Klein Bold"/>
                <a:sym typeface="Klein Bold"/>
              </a:rPr>
              <a:t>Goal is to reduce interpretation disputes and litigation.</a:t>
            </a:r>
          </a:p>
          <a:p>
            <a:pPr algn="l" marL="943340" indent="-471670" lvl="1">
              <a:lnSpc>
                <a:spcPts val="8214"/>
              </a:lnSpc>
              <a:buFont typeface="Arial"/>
              <a:buChar char="•"/>
            </a:pPr>
            <a:r>
              <a:rPr lang="en-US" b="true" sz="4369" spc="200">
                <a:solidFill>
                  <a:srgbClr val="FFFFFF"/>
                </a:solidFill>
                <a:latin typeface="Klein Bold"/>
                <a:ea typeface="Klein Bold"/>
                <a:cs typeface="Klein Bold"/>
                <a:sym typeface="Klein Bold"/>
              </a:rPr>
              <a:t>E</a:t>
            </a:r>
            <a:r>
              <a:rPr lang="en-US" b="true" sz="4369" spc="200">
                <a:solidFill>
                  <a:srgbClr val="FFFFFF"/>
                </a:solidFill>
                <a:latin typeface="Klein Bold"/>
                <a:ea typeface="Klein Bold"/>
                <a:cs typeface="Klein Bold"/>
                <a:sym typeface="Klein Bold"/>
              </a:rPr>
              <a:t>-forms and rules should be ready before March 2026.</a:t>
            </a:r>
          </a:p>
          <a:p>
            <a:pPr algn="l" marL="943340" indent="-471670" lvl="1">
              <a:lnSpc>
                <a:spcPts val="8214"/>
              </a:lnSpc>
              <a:buFont typeface="Arial"/>
              <a:buChar char="•"/>
            </a:pPr>
            <a:r>
              <a:rPr lang="en-US" b="true" sz="4369" spc="200">
                <a:solidFill>
                  <a:srgbClr val="FFFFFF"/>
                </a:solidFill>
                <a:latin typeface="Klein Bold"/>
                <a:ea typeface="Klein Bold"/>
                <a:cs typeface="Klein Bold"/>
                <a:sym typeface="Klein Bold"/>
              </a:rPr>
              <a:t>Early preparation will ease compliance and transition.</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2397812" y="830148"/>
            <a:ext cx="13187634" cy="1149922"/>
          </a:xfrm>
          <a:prstGeom prst="rect">
            <a:avLst/>
          </a:prstGeom>
        </p:spPr>
        <p:txBody>
          <a:bodyPr anchor="t" rtlCol="false" tIns="0" lIns="0" bIns="0" rIns="0">
            <a:spAutoFit/>
          </a:bodyPr>
          <a:lstStyle/>
          <a:p>
            <a:pPr algn="ctr">
              <a:lnSpc>
                <a:spcPts val="9015"/>
              </a:lnSpc>
              <a:spcBef>
                <a:spcPct val="0"/>
              </a:spcBef>
            </a:pPr>
            <a:r>
              <a:rPr lang="en-US" b="true" sz="7513" spc="-157">
                <a:solidFill>
                  <a:srgbClr val="FFDE59"/>
                </a:solidFill>
                <a:latin typeface="Fira Sans Bold"/>
                <a:ea typeface="Fira Sans Bold"/>
                <a:cs typeface="Fira Sans Bold"/>
                <a:sym typeface="Fira Sans Bold"/>
              </a:rPr>
              <a:t> Immunity from prosecution</a:t>
            </a:r>
          </a:p>
        </p:txBody>
      </p:sp>
      <p:sp>
        <p:nvSpPr>
          <p:cNvPr name="TextBox 7" id="7"/>
          <p:cNvSpPr txBox="true"/>
          <p:nvPr/>
        </p:nvSpPr>
        <p:spPr>
          <a:xfrm rot="0">
            <a:off x="352547" y="2443751"/>
            <a:ext cx="17582906" cy="5104224"/>
          </a:xfrm>
          <a:prstGeom prst="rect">
            <a:avLst/>
          </a:prstGeom>
        </p:spPr>
        <p:txBody>
          <a:bodyPr anchor="t" rtlCol="false" tIns="0" lIns="0" bIns="0" rIns="0">
            <a:spAutoFit/>
          </a:bodyPr>
          <a:lstStyle/>
          <a:p>
            <a:pPr algn="l" marL="943340" indent="-471670" lvl="1">
              <a:lnSpc>
                <a:spcPts val="8214"/>
              </a:lnSpc>
              <a:buFont typeface="Arial"/>
              <a:buChar char="•"/>
            </a:pPr>
            <a:r>
              <a:rPr lang="en-US" b="true" sz="4369" spc="200">
                <a:solidFill>
                  <a:srgbClr val="FFFFFF"/>
                </a:solidFill>
                <a:latin typeface="Klein Bold"/>
                <a:ea typeface="Klein Bold"/>
                <a:cs typeface="Klein Bold"/>
                <a:sym typeface="Klein Bold"/>
              </a:rPr>
              <a:t>Currently, there is no penalty</a:t>
            </a:r>
            <a:r>
              <a:rPr lang="en-US" b="true" sz="4369" spc="200">
                <a:solidFill>
                  <a:srgbClr val="FFFFFF"/>
                </a:solidFill>
                <a:latin typeface="Klein Bold"/>
                <a:ea typeface="Klein Bold"/>
                <a:cs typeface="Klein Bold"/>
                <a:sym typeface="Klein Bold"/>
              </a:rPr>
              <a:t> for non-disclosure of non-immovable foreign assets if aggregate asset value is less than 20 lakhs. Immunity from prosecution is proposed for such cases with retrospective effect from 01 Oct 2024.</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3176173" y="370455"/>
            <a:ext cx="11634798" cy="1788364"/>
          </a:xfrm>
          <a:prstGeom prst="rect">
            <a:avLst/>
          </a:prstGeom>
        </p:spPr>
        <p:txBody>
          <a:bodyPr anchor="t" rtlCol="false" tIns="0" lIns="0" bIns="0" rIns="0">
            <a:spAutoFit/>
          </a:bodyPr>
          <a:lstStyle/>
          <a:p>
            <a:pPr algn="ctr">
              <a:lnSpc>
                <a:spcPts val="7069"/>
              </a:lnSpc>
              <a:spcBef>
                <a:spcPct val="0"/>
              </a:spcBef>
            </a:pPr>
            <a:r>
              <a:rPr lang="en-US" b="true" sz="5891" spc="-123">
                <a:solidFill>
                  <a:srgbClr val="FFDE59"/>
                </a:solidFill>
                <a:latin typeface="Fira Sans Bold"/>
                <a:ea typeface="Fira Sans Bold"/>
                <a:cs typeface="Fira Sans Bold"/>
                <a:sym typeface="Fira Sans Bold"/>
              </a:rPr>
              <a:t>Encouraging global talent to work in India</a:t>
            </a:r>
          </a:p>
        </p:txBody>
      </p:sp>
      <p:sp>
        <p:nvSpPr>
          <p:cNvPr name="TextBox 7" id="7"/>
          <p:cNvSpPr txBox="true"/>
          <p:nvPr/>
        </p:nvSpPr>
        <p:spPr>
          <a:xfrm rot="0">
            <a:off x="557320" y="2066874"/>
            <a:ext cx="17173360" cy="7907635"/>
          </a:xfrm>
          <a:prstGeom prst="rect">
            <a:avLst/>
          </a:prstGeom>
        </p:spPr>
        <p:txBody>
          <a:bodyPr anchor="t" rtlCol="false" tIns="0" lIns="0" bIns="0" rIns="0">
            <a:spAutoFit/>
          </a:bodyPr>
          <a:lstStyle/>
          <a:p>
            <a:pPr algn="l">
              <a:lnSpc>
                <a:spcPts val="7008"/>
              </a:lnSpc>
            </a:pPr>
            <a:r>
              <a:rPr lang="en-US" b="true" sz="3728" spc="171">
                <a:solidFill>
                  <a:srgbClr val="FFFFFF"/>
                </a:solidFill>
                <a:latin typeface="Klein Bold"/>
                <a:ea typeface="Klein Bold"/>
                <a:cs typeface="Klein Bold"/>
                <a:sym typeface="Klein Bold"/>
              </a:rPr>
              <a:t>“To encourage global talent to work in India for longer duration, it is proposed to provide exemption to global</a:t>
            </a:r>
            <a:r>
              <a:rPr lang="en-US" b="true" sz="3728" spc="171">
                <a:solidFill>
                  <a:srgbClr val="FFFFFF"/>
                </a:solidFill>
                <a:latin typeface="Klein Bold"/>
                <a:ea typeface="Klein Bold"/>
                <a:cs typeface="Klein Bold"/>
                <a:sym typeface="Klein Bold"/>
              </a:rPr>
              <a:t> income (non-India sourced) of non-resident experts who render services in India for 5 consecutive years under notified schemes of Central Govt. The individual should have been a non-resident for a period of 5 consecutive tax years immediately preceding the tax year in which he visits India for the first time for rendering services and also satisfies other conditions as may be prescribed,” says Surabhi Marwah, Tax Partner, EY India.</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1481556" y="360930"/>
            <a:ext cx="14465893" cy="1205183"/>
          </a:xfrm>
          <a:prstGeom prst="rect">
            <a:avLst/>
          </a:prstGeom>
        </p:spPr>
        <p:txBody>
          <a:bodyPr anchor="t" rtlCol="false" tIns="0" lIns="0" bIns="0" rIns="0">
            <a:spAutoFit/>
          </a:bodyPr>
          <a:lstStyle/>
          <a:p>
            <a:pPr algn="ctr">
              <a:lnSpc>
                <a:spcPts val="9452"/>
              </a:lnSpc>
              <a:spcBef>
                <a:spcPct val="0"/>
              </a:spcBef>
            </a:pPr>
            <a:r>
              <a:rPr lang="en-US" b="true" sz="7877" spc="-165">
                <a:solidFill>
                  <a:srgbClr val="FFDE59"/>
                </a:solidFill>
                <a:latin typeface="Fira Sans Bold"/>
                <a:ea typeface="Fira Sans Bold"/>
                <a:cs typeface="Fira Sans Bold"/>
                <a:sym typeface="Fira Sans Bold"/>
              </a:rPr>
              <a:t>Top Income Tax Announcement</a:t>
            </a:r>
          </a:p>
        </p:txBody>
      </p:sp>
      <p:sp>
        <p:nvSpPr>
          <p:cNvPr name="TextBox 7" id="7"/>
          <p:cNvSpPr txBox="true"/>
          <p:nvPr/>
        </p:nvSpPr>
        <p:spPr>
          <a:xfrm rot="0">
            <a:off x="275841" y="1429770"/>
            <a:ext cx="17736318" cy="8252288"/>
          </a:xfrm>
          <a:prstGeom prst="rect">
            <a:avLst/>
          </a:prstGeom>
        </p:spPr>
        <p:txBody>
          <a:bodyPr anchor="t" rtlCol="false" tIns="0" lIns="0" bIns="0" rIns="0">
            <a:spAutoFit/>
          </a:bodyPr>
          <a:lstStyle/>
          <a:p>
            <a:pPr algn="l" marL="839822" indent="-419911" lvl="1">
              <a:lnSpc>
                <a:spcPts val="7312"/>
              </a:lnSpc>
              <a:buFont typeface="Arial"/>
              <a:buChar char="•"/>
            </a:pPr>
            <a:r>
              <a:rPr lang="en-US" b="true" sz="3889" spc="178">
                <a:solidFill>
                  <a:srgbClr val="FFFFFF"/>
                </a:solidFill>
                <a:latin typeface="Klein Bold"/>
                <a:ea typeface="Klein Bold"/>
                <a:cs typeface="Klein Bold"/>
                <a:sym typeface="Klein Bold"/>
              </a:rPr>
              <a:t>TCS on</a:t>
            </a:r>
            <a:r>
              <a:rPr lang="en-US" b="true" sz="3889" spc="178">
                <a:solidFill>
                  <a:srgbClr val="FFFFFF"/>
                </a:solidFill>
                <a:latin typeface="Klein Bold"/>
                <a:ea typeface="Klein Bold"/>
                <a:cs typeface="Klein Bold"/>
                <a:sym typeface="Klein Bold"/>
              </a:rPr>
              <a:t> education and medical expenses under LRS reduced from 5% to 2%.</a:t>
            </a:r>
          </a:p>
          <a:p>
            <a:pPr algn="l" marL="839822" indent="-419911" lvl="1">
              <a:lnSpc>
                <a:spcPts val="7312"/>
              </a:lnSpc>
              <a:buFont typeface="Arial"/>
              <a:buChar char="•"/>
            </a:pPr>
            <a:r>
              <a:rPr lang="en-US" b="true" sz="3889" spc="178">
                <a:solidFill>
                  <a:srgbClr val="FFFFFF"/>
                </a:solidFill>
                <a:latin typeface="Klein Bold"/>
                <a:ea typeface="Klein Bold"/>
                <a:cs typeface="Klein Bold"/>
                <a:sym typeface="Klein Bold"/>
              </a:rPr>
              <a:t>TCS </a:t>
            </a:r>
            <a:r>
              <a:rPr lang="en-US" b="true" sz="3889" spc="178">
                <a:solidFill>
                  <a:srgbClr val="FFFFFF"/>
                </a:solidFill>
                <a:latin typeface="Klein Bold"/>
                <a:ea typeface="Klein Bold"/>
                <a:cs typeface="Klein Bold"/>
                <a:sym typeface="Klein Bold"/>
              </a:rPr>
              <a:t>on overseas tour packages cut from 5%/20% to 2%.</a:t>
            </a:r>
          </a:p>
          <a:p>
            <a:pPr algn="l" marL="839822" indent="-419911" lvl="1">
              <a:lnSpc>
                <a:spcPts val="7312"/>
              </a:lnSpc>
              <a:buFont typeface="Arial"/>
              <a:buChar char="•"/>
            </a:pPr>
            <a:r>
              <a:rPr lang="en-US" b="true" sz="3889" spc="178">
                <a:solidFill>
                  <a:srgbClr val="FFFFFF"/>
                </a:solidFill>
                <a:latin typeface="Klein Bold"/>
                <a:ea typeface="Klein Bold"/>
                <a:cs typeface="Klein Bold"/>
                <a:sym typeface="Klein Bold"/>
              </a:rPr>
              <a:t>Small taxpaye</a:t>
            </a:r>
            <a:r>
              <a:rPr lang="en-US" b="true" sz="3889" spc="178">
                <a:solidFill>
                  <a:srgbClr val="FFFFFF"/>
                </a:solidFill>
                <a:latin typeface="Klein Bold"/>
                <a:ea typeface="Klein Bold"/>
                <a:cs typeface="Klein Bold"/>
                <a:sym typeface="Klein Bold"/>
              </a:rPr>
              <a:t>rs can claim lower/nil TDS without applying for a certificate.</a:t>
            </a:r>
          </a:p>
          <a:p>
            <a:pPr algn="l" marL="839822" indent="-419911" lvl="1">
              <a:lnSpc>
                <a:spcPts val="7312"/>
              </a:lnSpc>
              <a:buFont typeface="Arial"/>
              <a:buChar char="•"/>
            </a:pPr>
            <a:r>
              <a:rPr lang="en-US" b="true" sz="3889" spc="178">
                <a:solidFill>
                  <a:srgbClr val="FFFFFF"/>
                </a:solidFill>
                <a:latin typeface="Klein Bold"/>
                <a:ea typeface="Klein Bold"/>
                <a:cs typeface="Klein Bold"/>
                <a:sym typeface="Klein Bold"/>
              </a:rPr>
              <a:t>Revised return filing deadline extended to 31 March (with nominal fee).</a:t>
            </a:r>
          </a:p>
          <a:p>
            <a:pPr algn="l" marL="839822" indent="-419911" lvl="1">
              <a:lnSpc>
                <a:spcPts val="7312"/>
              </a:lnSpc>
              <a:buFont typeface="Arial"/>
              <a:buChar char="•"/>
            </a:pPr>
            <a:r>
              <a:rPr lang="en-US" b="true" sz="3889" spc="178">
                <a:solidFill>
                  <a:srgbClr val="FFFFFF"/>
                </a:solidFill>
                <a:latin typeface="Klein Bold"/>
                <a:ea typeface="Klein Bold"/>
                <a:cs typeface="Klein Bold"/>
                <a:sym typeface="Klein Bold"/>
              </a:rPr>
              <a:t>ITR due dates staggered: 31 July for ITR-1 &amp; 2, and 31 August for non-audit businesses and trusts.</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4609" r="0" b="-4609"/>
              </a:stretch>
            </a:blipFill>
          </p:spPr>
        </p:sp>
      </p:grpSp>
      <p:grpSp>
        <p:nvGrpSpPr>
          <p:cNvPr name="Group 4" id="4"/>
          <p:cNvGrpSpPr/>
          <p:nvPr/>
        </p:nvGrpSpPr>
        <p:grpSpPr>
          <a:xfrm rot="0">
            <a:off x="15786043" y="370455"/>
            <a:ext cx="2367742" cy="1316490"/>
            <a:chOff x="0" y="0"/>
            <a:chExt cx="2321624" cy="1290848"/>
          </a:xfrm>
        </p:grpSpPr>
        <p:sp>
          <p:nvSpPr>
            <p:cNvPr name="Freeform 5" id="5"/>
            <p:cNvSpPr/>
            <p:nvPr/>
          </p:nvSpPr>
          <p:spPr>
            <a:xfrm flipH="false" flipV="false" rot="0">
              <a:off x="0" y="0"/>
              <a:ext cx="2321687" cy="1290828"/>
            </a:xfrm>
            <a:custGeom>
              <a:avLst/>
              <a:gdLst/>
              <a:ahLst/>
              <a:cxnLst/>
              <a:rect r="r" b="b" t="t" l="l"/>
              <a:pathLst>
                <a:path h="1290828" w="2321687">
                  <a:moveTo>
                    <a:pt x="0" y="0"/>
                  </a:moveTo>
                  <a:lnTo>
                    <a:pt x="2321687" y="0"/>
                  </a:lnTo>
                  <a:lnTo>
                    <a:pt x="2321687" y="1290828"/>
                  </a:lnTo>
                  <a:lnTo>
                    <a:pt x="0" y="1290828"/>
                  </a:lnTo>
                  <a:lnTo>
                    <a:pt x="0" y="0"/>
                  </a:lnTo>
                  <a:close/>
                </a:path>
              </a:pathLst>
            </a:custGeom>
            <a:blipFill>
              <a:blip r:embed="rId3"/>
              <a:stretch>
                <a:fillRect l="0" t="-39926" r="2" b="-39928"/>
              </a:stretch>
            </a:blipFill>
          </p:spPr>
        </p:sp>
      </p:grpSp>
      <p:sp>
        <p:nvSpPr>
          <p:cNvPr name="TextBox 6" id="6"/>
          <p:cNvSpPr txBox="true"/>
          <p:nvPr/>
        </p:nvSpPr>
        <p:spPr>
          <a:xfrm rot="0">
            <a:off x="2438966" y="212219"/>
            <a:ext cx="13410069" cy="2216781"/>
          </a:xfrm>
          <a:prstGeom prst="rect">
            <a:avLst/>
          </a:prstGeom>
        </p:spPr>
        <p:txBody>
          <a:bodyPr anchor="t" rtlCol="false" tIns="0" lIns="0" bIns="0" rIns="0">
            <a:spAutoFit/>
          </a:bodyPr>
          <a:lstStyle/>
          <a:p>
            <a:pPr algn="ctr">
              <a:lnSpc>
                <a:spcPts val="8762"/>
              </a:lnSpc>
              <a:spcBef>
                <a:spcPct val="0"/>
              </a:spcBef>
            </a:pPr>
            <a:r>
              <a:rPr lang="en-US" b="true" sz="7302" spc="-153">
                <a:solidFill>
                  <a:srgbClr val="FFDE59"/>
                </a:solidFill>
                <a:latin typeface="Fira Sans Bold"/>
                <a:ea typeface="Fira Sans Bold"/>
                <a:cs typeface="Fira Sans Bold"/>
                <a:sym typeface="Fira Sans Bold"/>
              </a:rPr>
              <a:t>Car perquisite valuation for electric vehicles</a:t>
            </a:r>
          </a:p>
        </p:txBody>
      </p:sp>
      <p:sp>
        <p:nvSpPr>
          <p:cNvPr name="TextBox 7" id="7"/>
          <p:cNvSpPr txBox="true"/>
          <p:nvPr/>
        </p:nvSpPr>
        <p:spPr>
          <a:xfrm rot="0">
            <a:off x="384287" y="2480844"/>
            <a:ext cx="18084554" cy="7051789"/>
          </a:xfrm>
          <a:prstGeom prst="rect">
            <a:avLst/>
          </a:prstGeom>
        </p:spPr>
        <p:txBody>
          <a:bodyPr anchor="t" rtlCol="false" tIns="0" lIns="0" bIns="0" rIns="0">
            <a:spAutoFit/>
          </a:bodyPr>
          <a:lstStyle/>
          <a:p>
            <a:pPr algn="l" marL="924883" indent="-462441" lvl="1">
              <a:lnSpc>
                <a:spcPts val="8053"/>
              </a:lnSpc>
              <a:buFont typeface="Arial"/>
              <a:buChar char="•"/>
            </a:pPr>
            <a:r>
              <a:rPr lang="en-US" b="true" sz="4283" spc="197">
                <a:solidFill>
                  <a:srgbClr val="FFFFFF"/>
                </a:solidFill>
                <a:latin typeface="Klein Bold"/>
                <a:ea typeface="Klein Bold"/>
                <a:cs typeface="Klein Bold"/>
                <a:sym typeface="Klein Bold"/>
              </a:rPr>
              <a:t>Employ</a:t>
            </a:r>
            <a:r>
              <a:rPr lang="en-US" b="true" sz="4283" spc="197">
                <a:solidFill>
                  <a:srgbClr val="FFFFFF"/>
                </a:solidFill>
                <a:latin typeface="Klein Bold"/>
                <a:ea typeface="Klein Bold"/>
                <a:cs typeface="Klein Bold"/>
                <a:sym typeface="Klein Bold"/>
              </a:rPr>
              <a:t>ees are opting for EVs under company car schemes.</a:t>
            </a:r>
          </a:p>
          <a:p>
            <a:pPr algn="l" marL="924883" indent="-462441" lvl="1">
              <a:lnSpc>
                <a:spcPts val="8053"/>
              </a:lnSpc>
              <a:buFont typeface="Arial"/>
              <a:buChar char="•"/>
            </a:pPr>
            <a:r>
              <a:rPr lang="en-US" b="true" sz="4283" spc="197">
                <a:solidFill>
                  <a:srgbClr val="FFFFFF"/>
                </a:solidFill>
                <a:latin typeface="Klein Bold"/>
                <a:ea typeface="Klein Bold"/>
                <a:cs typeface="Klein Bold"/>
                <a:sym typeface="Klein Bold"/>
              </a:rPr>
              <a:t>No clear tax rules for EV </a:t>
            </a:r>
            <a:r>
              <a:rPr lang="en-US" b="true" sz="4283" spc="197">
                <a:solidFill>
                  <a:srgbClr val="FFFFFF"/>
                </a:solidFill>
                <a:latin typeface="Klein Bold"/>
                <a:ea typeface="Klein Bold"/>
                <a:cs typeface="Klein Bold"/>
                <a:sym typeface="Klein Bold"/>
              </a:rPr>
              <a:t>pe</a:t>
            </a:r>
            <a:r>
              <a:rPr lang="en-US" b="true" sz="4283" spc="197">
                <a:solidFill>
                  <a:srgbClr val="FFFFFF"/>
                </a:solidFill>
                <a:latin typeface="Klein Bold"/>
                <a:ea typeface="Klein Bold"/>
                <a:cs typeface="Klein Bold"/>
                <a:sym typeface="Klein Bold"/>
              </a:rPr>
              <a:t>rquisite valuation.</a:t>
            </a:r>
          </a:p>
          <a:p>
            <a:pPr algn="l" marL="924883" indent="-462441" lvl="1">
              <a:lnSpc>
                <a:spcPts val="8053"/>
              </a:lnSpc>
              <a:buFont typeface="Arial"/>
              <a:buChar char="•"/>
            </a:pPr>
            <a:r>
              <a:rPr lang="en-US" b="true" sz="4283" spc="197">
                <a:solidFill>
                  <a:srgbClr val="FFFFFF"/>
                </a:solidFill>
                <a:latin typeface="Klein Bold"/>
                <a:ea typeface="Klein Bold"/>
                <a:cs typeface="Klein Bold"/>
                <a:sym typeface="Klein Bold"/>
              </a:rPr>
              <a:t>Creates uncertainty for employers.</a:t>
            </a:r>
          </a:p>
          <a:p>
            <a:pPr algn="l" marL="924883" indent="-462441" lvl="1">
              <a:lnSpc>
                <a:spcPts val="8053"/>
              </a:lnSpc>
              <a:buFont typeface="Arial"/>
              <a:buChar char="•"/>
            </a:pPr>
            <a:r>
              <a:rPr lang="en-US" b="true" sz="4283" spc="197">
                <a:solidFill>
                  <a:srgbClr val="FFFFFF"/>
                </a:solidFill>
                <a:latin typeface="Klein Bold"/>
                <a:ea typeface="Klein Bold"/>
                <a:cs typeface="Klein Bold"/>
                <a:sym typeface="Klein Bold"/>
              </a:rPr>
              <a:t>Raises tax withholding concerns.</a:t>
            </a:r>
          </a:p>
          <a:p>
            <a:pPr algn="l" marL="924883" indent="-462441" lvl="1">
              <a:lnSpc>
                <a:spcPts val="8053"/>
              </a:lnSpc>
              <a:buFont typeface="Arial"/>
              <a:buChar char="•"/>
            </a:pPr>
            <a:r>
              <a:rPr lang="en-US" b="true" sz="4283" spc="197">
                <a:solidFill>
                  <a:srgbClr val="FFFFFF"/>
                </a:solidFill>
                <a:latin typeface="Klein Bold"/>
                <a:ea typeface="Klein Bold"/>
                <a:cs typeface="Klein Bold"/>
                <a:sym typeface="Klein Bold"/>
              </a:rPr>
              <a:t>May lead to litigation.</a:t>
            </a:r>
          </a:p>
          <a:p>
            <a:pPr algn="l" marL="924883" indent="-462441" lvl="1">
              <a:lnSpc>
                <a:spcPts val="8053"/>
              </a:lnSpc>
              <a:buFont typeface="Arial"/>
              <a:buChar char="•"/>
            </a:pPr>
            <a:r>
              <a:rPr lang="en-US" b="true" sz="4283" spc="197">
                <a:solidFill>
                  <a:srgbClr val="FFFFFF"/>
                </a:solidFill>
                <a:latin typeface="Klein Bold"/>
                <a:ea typeface="Klein Bold"/>
                <a:cs typeface="Klein Bold"/>
                <a:sym typeface="Klein Bold"/>
              </a:rPr>
              <a:t>CBD</a:t>
            </a:r>
            <a:r>
              <a:rPr lang="en-US" b="true" sz="4283" spc="197">
                <a:solidFill>
                  <a:srgbClr val="FFFFFF"/>
                </a:solidFill>
                <a:latin typeface="Klein Bold"/>
                <a:ea typeface="Klein Bold"/>
                <a:cs typeface="Klein Bold"/>
                <a:sym typeface="Klein Bold"/>
              </a:rPr>
              <a:t>T should issue clear EV valuation rules.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DAGX1yFJNBM</dc:identifier>
  <dcterms:modified xsi:type="dcterms:W3CDTF">2011-08-01T06:04:30Z</dcterms:modified>
  <cp:revision>1</cp:revision>
  <dc:title>ITR Filing Ke Disadvantages</dc:title>
</cp:coreProperties>
</file>